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6" r:id="rId8"/>
    <p:sldId id="273" r:id="rId9"/>
    <p:sldId id="272" r:id="rId10"/>
    <p:sldId id="274" r:id="rId11"/>
    <p:sldId id="278" r:id="rId12"/>
    <p:sldId id="275" r:id="rId13"/>
    <p:sldId id="276" r:id="rId14"/>
    <p:sldId id="271" r:id="rId15"/>
    <p:sldId id="268" r:id="rId16"/>
    <p:sldId id="279" r:id="rId17"/>
    <p:sldId id="269" r:id="rId18"/>
    <p:sldId id="270" r:id="rId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03" autoAdjust="0"/>
    <p:restoredTop sz="94622" autoAdjust="0"/>
  </p:normalViewPr>
  <p:slideViewPr>
    <p:cSldViewPr>
      <p:cViewPr varScale="1">
        <p:scale>
          <a:sx n="54" d="100"/>
          <a:sy n="54" d="100"/>
        </p:scale>
        <p:origin x="72" y="195"/>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1.xml"/><Relationship Id="rId5" Type="http://schemas.openxmlformats.org/officeDocument/2006/relationships/image" Target="../media/image40.tmp"/><Relationship Id="rId4" Type="http://schemas.openxmlformats.org/officeDocument/2006/relationships/image" Target="../media/image39.tmp"/></Relationships>
</file>

<file path=ppt/slides/_rels/slide1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7.xml"/><Relationship Id="rId4" Type="http://schemas.openxmlformats.org/officeDocument/2006/relationships/image" Target="../media/image43.tmp"/></Relationships>
</file>

<file path=ppt/slides/_rels/slide1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hyperlink" Target="https://github.com/SADHIKSK/Resturant-app" TargetMode="Externa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3" name="Freeform 3"/>
          <p:cNvSpPr/>
          <p:nvPr/>
        </p:nvSpPr>
        <p:spPr>
          <a:xfrm rot="1430328">
            <a:off x="-3062022" y="8241390"/>
            <a:ext cx="10228058" cy="1710875"/>
          </a:xfrm>
          <a:custGeom>
            <a:avLst/>
            <a:gdLst/>
            <a:ahLst/>
            <a:cxnLst/>
            <a:rect l="l" t="t" r="r" b="b"/>
            <a:pathLst>
              <a:path w="10228058" h="1710875">
                <a:moveTo>
                  <a:pt x="0" y="0"/>
                </a:moveTo>
                <a:lnTo>
                  <a:pt x="10228058" y="0"/>
                </a:lnTo>
                <a:lnTo>
                  <a:pt x="10228058" y="1710875"/>
                </a:lnTo>
                <a:lnTo>
                  <a:pt x="0" y="1710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673970" y="4921040"/>
            <a:ext cx="16049034" cy="3385542"/>
          </a:xfrm>
          <a:prstGeom prst="rect">
            <a:avLst/>
          </a:prstGeom>
        </p:spPr>
        <p:txBody>
          <a:bodyPr lIns="0" tIns="0" rIns="0" bIns="0" rtlCol="0" anchor="t">
            <a:spAutoFit/>
          </a:bodyPr>
          <a:lstStyle/>
          <a:p>
            <a:pPr algn="ctr">
              <a:lnSpc>
                <a:spcPts val="13162"/>
              </a:lnSpc>
            </a:pPr>
            <a:r>
              <a:rPr lang="en-US" sz="9401" dirty="0" err="1">
                <a:solidFill>
                  <a:srgbClr val="01070A"/>
                </a:solidFill>
                <a:latin typeface="Carelia"/>
              </a:rPr>
              <a:t>Project:Restaurent</a:t>
            </a:r>
            <a:r>
              <a:rPr lang="en-US" sz="9401" dirty="0">
                <a:solidFill>
                  <a:srgbClr val="01070A"/>
                </a:solidFill>
                <a:latin typeface="Carelia"/>
              </a:rPr>
              <a:t> Billing System using java</a:t>
            </a:r>
          </a:p>
        </p:txBody>
      </p:sp>
      <p:sp>
        <p:nvSpPr>
          <p:cNvPr id="6" name="Freeform 6"/>
          <p:cNvSpPr/>
          <p:nvPr/>
        </p:nvSpPr>
        <p:spPr>
          <a:xfrm rot="1430328">
            <a:off x="11608975" y="6957"/>
            <a:ext cx="10228058" cy="1710875"/>
          </a:xfrm>
          <a:custGeom>
            <a:avLst/>
            <a:gdLst/>
            <a:ahLst/>
            <a:cxnLst/>
            <a:rect l="l" t="t" r="r" b="b"/>
            <a:pathLst>
              <a:path w="10228058" h="1710875">
                <a:moveTo>
                  <a:pt x="0" y="0"/>
                </a:moveTo>
                <a:lnTo>
                  <a:pt x="10228058" y="0"/>
                </a:lnTo>
                <a:lnTo>
                  <a:pt x="10228058" y="1710875"/>
                </a:lnTo>
                <a:lnTo>
                  <a:pt x="0" y="1710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8" name="Picture 7">
            <a:extLst>
              <a:ext uri="{FF2B5EF4-FFF2-40B4-BE49-F238E27FC236}">
                <a16:creationId xmlns:a16="http://schemas.microsoft.com/office/drawing/2014/main" id="{5C405E7F-45B6-701D-BA80-C3C8D3CAB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485899"/>
            <a:ext cx="15697200" cy="2895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F541FAF-730D-47FE-9638-C05616C31320}"/>
              </a:ext>
            </a:extLst>
          </p:cNvPr>
          <p:cNvSpPr txBox="1">
            <a:spLocks/>
          </p:cNvSpPr>
          <p:nvPr/>
        </p:nvSpPr>
        <p:spPr>
          <a:xfrm>
            <a:off x="1905000" y="1409700"/>
            <a:ext cx="14782800" cy="754380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dirty="0"/>
              <a:t>1.</a:t>
            </a:r>
            <a:r>
              <a:rPr lang="en-US" b="1" u="sng" dirty="0"/>
              <a:t>Signup Page</a:t>
            </a:r>
            <a:r>
              <a:rPr lang="en-US" dirty="0"/>
              <a:t>: It connects to a database, allows users to input a username and password, and checks these credentials against records in the database .</a:t>
            </a:r>
          </a:p>
          <a:p>
            <a:pPr marL="0" indent="0" algn="just">
              <a:buNone/>
            </a:pPr>
            <a:endParaRPr lang="en-US" b="1" u="sng" dirty="0"/>
          </a:p>
          <a:p>
            <a:pPr marL="0" indent="0" algn="just">
              <a:buNone/>
            </a:pPr>
            <a:r>
              <a:rPr lang="en-US" b="1" u="sng" dirty="0"/>
              <a:t>2.Order Management</a:t>
            </a:r>
            <a:r>
              <a:rPr lang="en-US" dirty="0"/>
              <a:t>: It allows servers to take orders, modify them and send them to the kitchen for preparation.</a:t>
            </a:r>
          </a:p>
          <a:p>
            <a:pPr marL="0" indent="0" algn="just">
              <a:buNone/>
            </a:pPr>
            <a:endParaRPr lang="en-US" b="1" dirty="0"/>
          </a:p>
          <a:p>
            <a:pPr marL="0" indent="0" algn="just">
              <a:buNone/>
            </a:pPr>
            <a:r>
              <a:rPr lang="en-US" b="1" dirty="0"/>
              <a:t>3.</a:t>
            </a:r>
            <a:r>
              <a:rPr lang="en-US" b="1" u="sng" dirty="0"/>
              <a:t>Menu Management</a:t>
            </a:r>
            <a:r>
              <a:rPr lang="en-US" dirty="0"/>
              <a:t>:This system maintains an updated menu with pricing, descriptions and availability of items</a:t>
            </a:r>
            <a:endParaRPr lang="en-US" b="1" dirty="0"/>
          </a:p>
          <a:p>
            <a:pPr marL="0" indent="0" algn="just">
              <a:buNone/>
            </a:pPr>
            <a:endParaRPr lang="en-US" b="1" dirty="0"/>
          </a:p>
          <a:p>
            <a:pPr marL="0" indent="0" algn="just">
              <a:buNone/>
            </a:pPr>
            <a:r>
              <a:rPr lang="en-US" b="1" dirty="0"/>
              <a:t>4.</a:t>
            </a:r>
            <a:r>
              <a:rPr lang="en-US" b="1" u="sng" dirty="0"/>
              <a:t>Billing: </a:t>
            </a:r>
            <a:r>
              <a:rPr lang="en-US" dirty="0"/>
              <a:t>It calculates  the total bill based on ordered items,applying taxes or discounts if applicable and generates invoices or receipts</a:t>
            </a:r>
          </a:p>
          <a:p>
            <a:pPr marL="0" indent="0" algn="just">
              <a:buFont typeface="Arial" pitchFamily="34" charset="0"/>
              <a:buNone/>
            </a:pPr>
            <a:endParaRPr lang="en-US" b="1" dirty="0"/>
          </a:p>
          <a:p>
            <a:pPr marL="0" indent="0" algn="just">
              <a:buFont typeface="Arial" pitchFamily="34" charset="0"/>
              <a:buNone/>
            </a:pPr>
            <a:r>
              <a:rPr lang="en-US" b="1" dirty="0"/>
              <a:t>5.</a:t>
            </a:r>
            <a:r>
              <a:rPr lang="en-US" b="1" u="sng" dirty="0"/>
              <a:t>Payment </a:t>
            </a:r>
            <a:r>
              <a:rPr lang="en-US" b="1" u="sng" dirty="0" err="1"/>
              <a:t>Processing</a:t>
            </a:r>
            <a:r>
              <a:rPr lang="en-US" b="1" dirty="0" err="1"/>
              <a:t>:</a:t>
            </a:r>
            <a:r>
              <a:rPr lang="en-US" dirty="0" err="1"/>
              <a:t>It</a:t>
            </a:r>
            <a:r>
              <a:rPr lang="en-US" dirty="0"/>
              <a:t> accepts various payment methods(</a:t>
            </a:r>
            <a:r>
              <a:rPr lang="en-US" dirty="0" err="1"/>
              <a:t>cash,credit</a:t>
            </a:r>
            <a:r>
              <a:rPr lang="en-US" dirty="0"/>
              <a:t>/debit cards, mobile Payment)and records transmissions.</a:t>
            </a:r>
            <a:endParaRPr lang="en-US" sz="2800" dirty="0"/>
          </a:p>
        </p:txBody>
      </p:sp>
    </p:spTree>
    <p:extLst>
      <p:ext uri="{BB962C8B-B14F-4D97-AF65-F5344CB8AC3E}">
        <p14:creationId xmlns:p14="http://schemas.microsoft.com/office/powerpoint/2010/main" val="18080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5879" y="1181100"/>
            <a:ext cx="7772400" cy="1470025"/>
          </a:xfrm>
        </p:spPr>
        <p:txBody>
          <a:bodyPr>
            <a:normAutofit/>
          </a:bodyPr>
          <a:lstStyle/>
          <a:p>
            <a:r>
              <a:rPr lang="en-US" sz="6000" b="1" dirty="0"/>
              <a:t>OUTPUT</a:t>
            </a:r>
            <a:endParaRPr lang="en-IN" sz="6000" b="1" dirty="0"/>
          </a:p>
        </p:txBody>
      </p:sp>
      <p:sp>
        <p:nvSpPr>
          <p:cNvPr id="3" name="Subtitle 2"/>
          <p:cNvSpPr>
            <a:spLocks noGrp="1"/>
          </p:cNvSpPr>
          <p:nvPr>
            <p:ph type="subTitle" idx="1"/>
          </p:nvPr>
        </p:nvSpPr>
        <p:spPr>
          <a:xfrm>
            <a:off x="1371600" y="3886200"/>
            <a:ext cx="6400800" cy="4000500"/>
          </a:xfrm>
        </p:spPr>
        <p:txBody>
          <a:bodyPr/>
          <a:lstStyle/>
          <a:p>
            <a:endParaRPr lang="en-IN"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045" y="3886200"/>
            <a:ext cx="7509510" cy="397328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473" y="5067289"/>
            <a:ext cx="19053" cy="15242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079" y="5114921"/>
            <a:ext cx="123842" cy="57158"/>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800" y="3858986"/>
            <a:ext cx="6969274" cy="3771900"/>
          </a:xfrm>
          <a:prstGeom prst="rect">
            <a:avLst/>
          </a:prstGeom>
        </p:spPr>
      </p:pic>
    </p:spTree>
    <p:extLst>
      <p:ext uri="{BB962C8B-B14F-4D97-AF65-F5344CB8AC3E}">
        <p14:creationId xmlns:p14="http://schemas.microsoft.com/office/powerpoint/2010/main" val="3103328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04900"/>
            <a:ext cx="5753807" cy="3657600"/>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1104900"/>
            <a:ext cx="6096000" cy="365760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5981700"/>
            <a:ext cx="6629400" cy="3352800"/>
          </a:xfrm>
          <a:prstGeom prst="rect">
            <a:avLst/>
          </a:prstGeom>
        </p:spPr>
      </p:pic>
    </p:spTree>
    <p:extLst>
      <p:ext uri="{BB962C8B-B14F-4D97-AF65-F5344CB8AC3E}">
        <p14:creationId xmlns:p14="http://schemas.microsoft.com/office/powerpoint/2010/main" val="65365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790700"/>
            <a:ext cx="6573050" cy="5257799"/>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2019300"/>
            <a:ext cx="5811008" cy="4800600"/>
          </a:xfrm>
          <a:prstGeom prst="rect">
            <a:avLst/>
          </a:prstGeom>
        </p:spPr>
      </p:pic>
    </p:spTree>
    <p:extLst>
      <p:ext uri="{BB962C8B-B14F-4D97-AF65-F5344CB8AC3E}">
        <p14:creationId xmlns:p14="http://schemas.microsoft.com/office/powerpoint/2010/main" val="492402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E7B46C0-D5E9-81A9-3FA5-6CE75A5E92B3}"/>
              </a:ext>
            </a:extLst>
          </p:cNvPr>
          <p:cNvSpPr/>
          <p:nvPr/>
        </p:nvSpPr>
        <p:spPr>
          <a:xfrm>
            <a:off x="12192000" y="1938251"/>
            <a:ext cx="2971800" cy="1295400"/>
          </a:xfrm>
          <a:prstGeom prst="rect">
            <a:avLst/>
          </a:prstGeom>
          <a:solidFill>
            <a:srgbClr val="FFFF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C306F7C-E6F8-E924-A50A-6A33C70CF52A}"/>
              </a:ext>
            </a:extLst>
          </p:cNvPr>
          <p:cNvSpPr/>
          <p:nvPr/>
        </p:nvSpPr>
        <p:spPr>
          <a:xfrm>
            <a:off x="5715000" y="1985757"/>
            <a:ext cx="2971800" cy="1295400"/>
          </a:xfrm>
          <a:prstGeom prst="rect">
            <a:avLst/>
          </a:prstGeom>
          <a:solidFill>
            <a:srgbClr val="FFFF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2AD844B-552D-73BF-81E3-9407C8FF5444}"/>
              </a:ext>
            </a:extLst>
          </p:cNvPr>
          <p:cNvSpPr/>
          <p:nvPr/>
        </p:nvSpPr>
        <p:spPr>
          <a:xfrm>
            <a:off x="914400" y="1943100"/>
            <a:ext cx="2971800" cy="1295400"/>
          </a:xfrm>
          <a:prstGeom prst="rect">
            <a:avLst/>
          </a:prstGeom>
          <a:solidFill>
            <a:srgbClr val="FFFF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D75D964-A482-8026-2478-D68B2351E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3467100"/>
            <a:ext cx="7380611" cy="4191000"/>
          </a:xfrm>
          <a:prstGeom prst="rect">
            <a:avLst/>
          </a:prstGeom>
        </p:spPr>
      </p:pic>
      <p:pic>
        <p:nvPicPr>
          <p:cNvPr id="5" name="Picture 4">
            <a:extLst>
              <a:ext uri="{FF2B5EF4-FFF2-40B4-BE49-F238E27FC236}">
                <a16:creationId xmlns:a16="http://schemas.microsoft.com/office/drawing/2014/main" id="{49F6A54A-810E-D41E-2B89-9E8650E45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543300"/>
            <a:ext cx="3886200" cy="4191000"/>
          </a:xfrm>
          <a:prstGeom prst="rect">
            <a:avLst/>
          </a:prstGeom>
        </p:spPr>
      </p:pic>
      <p:pic>
        <p:nvPicPr>
          <p:cNvPr id="7" name="Picture 6">
            <a:extLst>
              <a:ext uri="{FF2B5EF4-FFF2-40B4-BE49-F238E27FC236}">
                <a16:creationId xmlns:a16="http://schemas.microsoft.com/office/drawing/2014/main" id="{B8486D5B-3260-D5DA-698E-7AD2C86A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4297120"/>
            <a:ext cx="3393787" cy="2530960"/>
          </a:xfrm>
          <a:prstGeom prst="rect">
            <a:avLst/>
          </a:prstGeom>
        </p:spPr>
      </p:pic>
      <p:sp>
        <p:nvSpPr>
          <p:cNvPr id="9" name="TextBox 8">
            <a:extLst>
              <a:ext uri="{FF2B5EF4-FFF2-40B4-BE49-F238E27FC236}">
                <a16:creationId xmlns:a16="http://schemas.microsoft.com/office/drawing/2014/main" id="{43904296-CE36-26BD-6237-79CA7CB5923B}"/>
              </a:ext>
            </a:extLst>
          </p:cNvPr>
          <p:cNvSpPr txBox="1"/>
          <p:nvPr/>
        </p:nvSpPr>
        <p:spPr>
          <a:xfrm>
            <a:off x="1143001" y="2125981"/>
            <a:ext cx="2667000" cy="954107"/>
          </a:xfrm>
          <a:prstGeom prst="rect">
            <a:avLst/>
          </a:prstGeom>
          <a:noFill/>
        </p:spPr>
        <p:txBody>
          <a:bodyPr wrap="square" rtlCol="0">
            <a:spAutoFit/>
          </a:bodyPr>
          <a:lstStyle/>
          <a:p>
            <a:r>
              <a:rPr lang="en-GB" sz="2800" dirty="0">
                <a:solidFill>
                  <a:srgbClr val="FF0000"/>
                </a:solidFill>
              </a:rPr>
              <a:t>EMPLOYEE ID &amp; PASSWD</a:t>
            </a:r>
            <a:endParaRPr lang="en-IN" sz="2800" dirty="0">
              <a:solidFill>
                <a:srgbClr val="FF0000"/>
              </a:solidFill>
            </a:endParaRPr>
          </a:p>
        </p:txBody>
      </p:sp>
      <p:sp>
        <p:nvSpPr>
          <p:cNvPr id="10" name="TextBox 9">
            <a:extLst>
              <a:ext uri="{FF2B5EF4-FFF2-40B4-BE49-F238E27FC236}">
                <a16:creationId xmlns:a16="http://schemas.microsoft.com/office/drawing/2014/main" id="{E7010071-95B7-12B7-AF40-06E35129EAA0}"/>
              </a:ext>
            </a:extLst>
          </p:cNvPr>
          <p:cNvSpPr txBox="1"/>
          <p:nvPr/>
        </p:nvSpPr>
        <p:spPr>
          <a:xfrm>
            <a:off x="6400800" y="2125981"/>
            <a:ext cx="2438400" cy="954107"/>
          </a:xfrm>
          <a:prstGeom prst="rect">
            <a:avLst/>
          </a:prstGeom>
          <a:noFill/>
        </p:spPr>
        <p:txBody>
          <a:bodyPr wrap="square" rtlCol="0">
            <a:spAutoFit/>
          </a:bodyPr>
          <a:lstStyle/>
          <a:p>
            <a:r>
              <a:rPr lang="en-GB" sz="2800" dirty="0">
                <a:solidFill>
                  <a:srgbClr val="FF0000"/>
                </a:solidFill>
              </a:rPr>
              <a:t>MENU &amp; PRICES</a:t>
            </a:r>
            <a:endParaRPr lang="en-IN" sz="2800" dirty="0">
              <a:solidFill>
                <a:srgbClr val="FF0000"/>
              </a:solidFill>
            </a:endParaRPr>
          </a:p>
        </p:txBody>
      </p:sp>
      <p:sp>
        <p:nvSpPr>
          <p:cNvPr id="11" name="TextBox 10">
            <a:extLst>
              <a:ext uri="{FF2B5EF4-FFF2-40B4-BE49-F238E27FC236}">
                <a16:creationId xmlns:a16="http://schemas.microsoft.com/office/drawing/2014/main" id="{181A219C-20BD-C4CE-3861-E71A6637C815}"/>
              </a:ext>
            </a:extLst>
          </p:cNvPr>
          <p:cNvSpPr txBox="1"/>
          <p:nvPr/>
        </p:nvSpPr>
        <p:spPr>
          <a:xfrm>
            <a:off x="12849545" y="2125981"/>
            <a:ext cx="1950719" cy="954107"/>
          </a:xfrm>
          <a:prstGeom prst="rect">
            <a:avLst/>
          </a:prstGeom>
          <a:noFill/>
        </p:spPr>
        <p:txBody>
          <a:bodyPr wrap="square" rtlCol="0">
            <a:spAutoFit/>
          </a:bodyPr>
          <a:lstStyle/>
          <a:p>
            <a:r>
              <a:rPr lang="en-GB" sz="2800" dirty="0">
                <a:solidFill>
                  <a:srgbClr val="FF0000"/>
                </a:solidFill>
              </a:rPr>
              <a:t>OUTPUT&amp; DETAILS</a:t>
            </a:r>
            <a:endParaRPr lang="en-IN" sz="2800" dirty="0">
              <a:solidFill>
                <a:srgbClr val="FF0000"/>
              </a:solidFill>
            </a:endParaRPr>
          </a:p>
        </p:txBody>
      </p:sp>
    </p:spTree>
    <p:extLst>
      <p:ext uri="{BB962C8B-B14F-4D97-AF65-F5344CB8AC3E}">
        <p14:creationId xmlns:p14="http://schemas.microsoft.com/office/powerpoint/2010/main" val="60217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1661455" y="1339767"/>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6" name="Freeform 6"/>
          <p:cNvSpPr/>
          <p:nvPr/>
        </p:nvSpPr>
        <p:spPr>
          <a:xfrm rot="-117286">
            <a:off x="15344981" y="-29273"/>
            <a:ext cx="3828638" cy="4509103"/>
          </a:xfrm>
          <a:custGeom>
            <a:avLst/>
            <a:gdLst/>
            <a:ahLst/>
            <a:cxnLst/>
            <a:rect l="l" t="t" r="r" b="b"/>
            <a:pathLst>
              <a:path w="3828638" h="4509103">
                <a:moveTo>
                  <a:pt x="0" y="0"/>
                </a:moveTo>
                <a:lnTo>
                  <a:pt x="3828638" y="0"/>
                </a:lnTo>
                <a:lnTo>
                  <a:pt x="3828638" y="4509102"/>
                </a:lnTo>
                <a:lnTo>
                  <a:pt x="0" y="450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3464631" y="1381537"/>
            <a:ext cx="8421968" cy="1639857"/>
          </a:xfrm>
          <a:prstGeom prst="rect">
            <a:avLst/>
          </a:prstGeom>
        </p:spPr>
        <p:txBody>
          <a:bodyPr lIns="0" tIns="0" rIns="0" bIns="0" rtlCol="0" anchor="t">
            <a:spAutoFit/>
          </a:bodyPr>
          <a:lstStyle/>
          <a:p>
            <a:pPr algn="ctr">
              <a:lnSpc>
                <a:spcPts val="4395"/>
              </a:lnSpc>
            </a:pPr>
            <a:r>
              <a:rPr lang="en-US" sz="3139">
                <a:solidFill>
                  <a:srgbClr val="01070A"/>
                </a:solidFill>
                <a:latin typeface="Carelia"/>
              </a:rPr>
              <a:t>Problem statement</a:t>
            </a:r>
          </a:p>
          <a:p>
            <a:pPr algn="ctr">
              <a:lnSpc>
                <a:spcPts val="4395"/>
              </a:lnSpc>
            </a:pPr>
            <a:r>
              <a:rPr lang="en-US" sz="3139">
                <a:solidFill>
                  <a:srgbClr val="01070A"/>
                </a:solidFill>
                <a:latin typeface="Carelia"/>
              </a:rPr>
              <a:t>&amp;</a:t>
            </a:r>
          </a:p>
          <a:p>
            <a:pPr marL="0" lvl="0" indent="0" algn="ctr">
              <a:lnSpc>
                <a:spcPts val="4395"/>
              </a:lnSpc>
              <a:spcBef>
                <a:spcPct val="0"/>
              </a:spcBef>
            </a:pPr>
            <a:r>
              <a:rPr lang="en-US" sz="3139">
                <a:solidFill>
                  <a:srgbClr val="01070A"/>
                </a:solidFill>
                <a:latin typeface="Carelia"/>
              </a:rPr>
              <a:t>solutions</a:t>
            </a:r>
          </a:p>
        </p:txBody>
      </p:sp>
      <p:sp>
        <p:nvSpPr>
          <p:cNvPr id="9" name="TextBox 9"/>
          <p:cNvSpPr txBox="1"/>
          <p:nvPr/>
        </p:nvSpPr>
        <p:spPr>
          <a:xfrm>
            <a:off x="2225464" y="2983294"/>
            <a:ext cx="12206912" cy="5203348"/>
          </a:xfrm>
          <a:prstGeom prst="rect">
            <a:avLst/>
          </a:prstGeom>
        </p:spPr>
        <p:txBody>
          <a:bodyPr lIns="0" tIns="0" rIns="0" bIns="0" rtlCol="0" anchor="t">
            <a:spAutoFit/>
          </a:bodyPr>
          <a:lstStyle/>
          <a:p>
            <a:pPr>
              <a:lnSpc>
                <a:spcPts val="3389"/>
              </a:lnSpc>
            </a:pPr>
            <a:r>
              <a:rPr lang="en-US" sz="2421" dirty="0">
                <a:solidFill>
                  <a:srgbClr val="01070A"/>
                </a:solidFill>
                <a:latin typeface="Canva Sans Bold"/>
              </a:rPr>
              <a:t>Technical Glitches:</a:t>
            </a:r>
          </a:p>
          <a:p>
            <a:pPr>
              <a:lnSpc>
                <a:spcPts val="3389"/>
              </a:lnSpc>
            </a:pPr>
            <a:r>
              <a:rPr lang="en-US" sz="2421" dirty="0">
                <a:solidFill>
                  <a:srgbClr val="01070A"/>
                </a:solidFill>
                <a:latin typeface="Canva Sans Bold"/>
              </a:rPr>
              <a:t>Problem: Technical issues, such as software crashes or hardware failures, can disrupt billing processes.</a:t>
            </a:r>
          </a:p>
          <a:p>
            <a:pPr>
              <a:lnSpc>
                <a:spcPts val="3389"/>
              </a:lnSpc>
            </a:pPr>
            <a:r>
              <a:rPr lang="en-US" sz="2421" dirty="0">
                <a:solidFill>
                  <a:srgbClr val="01070A"/>
                </a:solidFill>
                <a:latin typeface="Canva Sans Bold"/>
              </a:rPr>
              <a:t>Resolution: Regularly maintain and update both software and hardware components. Implement a system for quick technical support and troubleshooting.</a:t>
            </a:r>
          </a:p>
          <a:p>
            <a:pPr>
              <a:lnSpc>
                <a:spcPts val="3389"/>
              </a:lnSpc>
            </a:pPr>
            <a:endParaRPr lang="en-US" sz="2421" dirty="0">
              <a:solidFill>
                <a:srgbClr val="01070A"/>
              </a:solidFill>
              <a:latin typeface="Canva Sans Bold"/>
            </a:endParaRPr>
          </a:p>
          <a:p>
            <a:pPr>
              <a:lnSpc>
                <a:spcPts val="3389"/>
              </a:lnSpc>
            </a:pPr>
            <a:r>
              <a:rPr lang="en-US" sz="2421" dirty="0">
                <a:solidFill>
                  <a:srgbClr val="01070A"/>
                </a:solidFill>
                <a:latin typeface="Canva Sans Bold"/>
              </a:rPr>
              <a:t>Slow Performance:</a:t>
            </a:r>
          </a:p>
          <a:p>
            <a:pPr>
              <a:lnSpc>
                <a:spcPts val="3389"/>
              </a:lnSpc>
            </a:pPr>
            <a:r>
              <a:rPr lang="en-US" sz="2421" dirty="0">
                <a:solidFill>
                  <a:srgbClr val="01070A"/>
                </a:solidFill>
                <a:latin typeface="Canva Sans Bold"/>
              </a:rPr>
              <a:t>Problem: Slow response times can lead to long wait times for customers.</a:t>
            </a:r>
          </a:p>
          <a:p>
            <a:pPr>
              <a:lnSpc>
                <a:spcPts val="3389"/>
              </a:lnSpc>
            </a:pPr>
            <a:r>
              <a:rPr lang="en-US" sz="2421" dirty="0">
                <a:solidFill>
                  <a:srgbClr val="01070A"/>
                </a:solidFill>
                <a:latin typeface="Canva Sans Bold"/>
              </a:rPr>
              <a:t>Resolution: Upgrade hardware if necessary to improve processing speed. Optimize the software to reduce latency. Ensure a reliable internet connection.</a:t>
            </a:r>
          </a:p>
          <a:p>
            <a:pPr>
              <a:lnSpc>
                <a:spcPts val="3389"/>
              </a:lnSpc>
            </a:pPr>
            <a:endParaRPr lang="en-US" sz="2421" dirty="0">
              <a:solidFill>
                <a:srgbClr val="01070A"/>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6700" y="952500"/>
            <a:ext cx="7772400" cy="1470025"/>
          </a:xfrm>
        </p:spPr>
        <p:txBody>
          <a:bodyPr>
            <a:normAutofit/>
          </a:bodyPr>
          <a:lstStyle/>
          <a:p>
            <a:r>
              <a:rPr lang="en-US" sz="6000" b="1" dirty="0"/>
              <a:t>CONCLUSION</a:t>
            </a:r>
            <a:endParaRPr lang="en-IN" sz="6000" b="1" dirty="0"/>
          </a:p>
        </p:txBody>
      </p:sp>
      <p:sp>
        <p:nvSpPr>
          <p:cNvPr id="3" name="Subtitle 2"/>
          <p:cNvSpPr>
            <a:spLocks noGrp="1"/>
          </p:cNvSpPr>
          <p:nvPr>
            <p:ph type="subTitle" idx="1"/>
          </p:nvPr>
        </p:nvSpPr>
        <p:spPr>
          <a:xfrm>
            <a:off x="1371600" y="2651125"/>
            <a:ext cx="15773400" cy="6530975"/>
          </a:xfrm>
        </p:spPr>
        <p:txBody>
          <a:bodyPr/>
          <a:lstStyle/>
          <a:p>
            <a:pPr algn="l"/>
            <a:r>
              <a:rPr lang="en-US" dirty="0">
                <a:solidFill>
                  <a:schemeClr val="tx1"/>
                </a:solidFill>
              </a:rPr>
              <a:t>The outcome of all the time hard work is here. We have a system which takes the necessary choice of the customers according to the filter like category of the food. This is achieved through an easy to use graphical interface menu options. The users can add any number of items to the cart from any of the available food Categories. Customer according to the choice pay bill via cash or debit card or credit card method. Hence all the process works perfect, full filling of demand.</a:t>
            </a:r>
            <a:endParaRPr lang="en-IN" dirty="0">
              <a:solidFill>
                <a:schemeClr val="tx1"/>
              </a:solidFill>
            </a:endParaRPr>
          </a:p>
        </p:txBody>
      </p:sp>
    </p:spTree>
    <p:extLst>
      <p:ext uri="{BB962C8B-B14F-4D97-AF65-F5344CB8AC3E}">
        <p14:creationId xmlns:p14="http://schemas.microsoft.com/office/powerpoint/2010/main" val="3633608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a:off x="1935575" y="2533787"/>
            <a:ext cx="2948594" cy="2771678"/>
          </a:xfrm>
          <a:custGeom>
            <a:avLst/>
            <a:gdLst/>
            <a:ahLst/>
            <a:cxnLst/>
            <a:rect l="l" t="t" r="r" b="b"/>
            <a:pathLst>
              <a:path w="2948594" h="2771678">
                <a:moveTo>
                  <a:pt x="0" y="0"/>
                </a:moveTo>
                <a:lnTo>
                  <a:pt x="2948594" y="0"/>
                </a:lnTo>
                <a:lnTo>
                  <a:pt x="2948594" y="2771677"/>
                </a:lnTo>
                <a:lnTo>
                  <a:pt x="0" y="2771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77524" y="5710870"/>
            <a:ext cx="4222130" cy="4222130"/>
          </a:xfrm>
          <a:custGeom>
            <a:avLst/>
            <a:gdLst/>
            <a:ahLst/>
            <a:cxnLst/>
            <a:rect l="l" t="t" r="r" b="b"/>
            <a:pathLst>
              <a:path w="4222130" h="4222130">
                <a:moveTo>
                  <a:pt x="0" y="0"/>
                </a:moveTo>
                <a:lnTo>
                  <a:pt x="4222130" y="0"/>
                </a:lnTo>
                <a:lnTo>
                  <a:pt x="4222130" y="4222130"/>
                </a:lnTo>
                <a:lnTo>
                  <a:pt x="0" y="4222130"/>
                </a:lnTo>
                <a:lnTo>
                  <a:pt x="0" y="0"/>
                </a:lnTo>
                <a:close/>
              </a:path>
            </a:pathLst>
          </a:custGeom>
          <a:blipFill>
            <a:blip r:embed="rId4"/>
            <a:stretch>
              <a:fillRect/>
            </a:stretch>
          </a:blipFill>
        </p:spPr>
        <p:txBody>
          <a:bodyPr/>
          <a:lstStyle/>
          <a:p>
            <a:endParaRPr lang="en-IN"/>
          </a:p>
        </p:txBody>
      </p:sp>
      <p:grpSp>
        <p:nvGrpSpPr>
          <p:cNvPr id="4" name="Group 4"/>
          <p:cNvGrpSpPr/>
          <p:nvPr/>
        </p:nvGrpSpPr>
        <p:grpSpPr>
          <a:xfrm>
            <a:off x="5052133" y="753337"/>
            <a:ext cx="8188850" cy="1220797"/>
            <a:chOff x="0" y="0"/>
            <a:chExt cx="2156734" cy="321527"/>
          </a:xfrm>
        </p:grpSpPr>
        <p:sp>
          <p:nvSpPr>
            <p:cNvPr id="5" name="Freeform 5"/>
            <p:cNvSpPr/>
            <p:nvPr/>
          </p:nvSpPr>
          <p:spPr>
            <a:xfrm>
              <a:off x="0" y="0"/>
              <a:ext cx="2156734" cy="321527"/>
            </a:xfrm>
            <a:custGeom>
              <a:avLst/>
              <a:gdLst/>
              <a:ahLst/>
              <a:cxnLst/>
              <a:rect l="l" t="t" r="r" b="b"/>
              <a:pathLst>
                <a:path w="2156734" h="321527">
                  <a:moveTo>
                    <a:pt x="0" y="0"/>
                  </a:moveTo>
                  <a:lnTo>
                    <a:pt x="2156734" y="0"/>
                  </a:lnTo>
                  <a:lnTo>
                    <a:pt x="2156734" y="321527"/>
                  </a:lnTo>
                  <a:lnTo>
                    <a:pt x="0" y="321527"/>
                  </a:lnTo>
                  <a:close/>
                </a:path>
              </a:pathLst>
            </a:custGeom>
            <a:solidFill>
              <a:srgbClr val="000000">
                <a:alpha val="0"/>
              </a:srgbClr>
            </a:solidFill>
            <a:ln w="114300" cap="sq">
              <a:solidFill>
                <a:srgbClr val="000000"/>
              </a:solidFill>
              <a:prstDash val="solid"/>
              <a:miter/>
            </a:ln>
          </p:spPr>
          <p:txBody>
            <a:bodyPr/>
            <a:lstStyle/>
            <a:p>
              <a:endParaRPr lang="en-IN"/>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7" name="TextBox 7"/>
          <p:cNvSpPr txBox="1"/>
          <p:nvPr/>
        </p:nvSpPr>
        <p:spPr>
          <a:xfrm>
            <a:off x="5047017" y="739877"/>
            <a:ext cx="8193965" cy="1114367"/>
          </a:xfrm>
          <a:prstGeom prst="rect">
            <a:avLst/>
          </a:prstGeom>
        </p:spPr>
        <p:txBody>
          <a:bodyPr lIns="0" tIns="0" rIns="0" bIns="0" rtlCol="0" anchor="t">
            <a:spAutoFit/>
          </a:bodyPr>
          <a:lstStyle/>
          <a:p>
            <a:pPr algn="ctr">
              <a:lnSpc>
                <a:spcPts val="9102"/>
              </a:lnSpc>
            </a:pPr>
            <a:r>
              <a:rPr lang="en-US" sz="6501">
                <a:solidFill>
                  <a:srgbClr val="01070A"/>
                </a:solidFill>
                <a:latin typeface="Carelia"/>
              </a:rPr>
              <a:t>Resource page</a:t>
            </a:r>
          </a:p>
        </p:txBody>
      </p:sp>
      <p:sp>
        <p:nvSpPr>
          <p:cNvPr id="8" name="TextBox 8"/>
          <p:cNvSpPr txBox="1"/>
          <p:nvPr/>
        </p:nvSpPr>
        <p:spPr>
          <a:xfrm>
            <a:off x="5251308" y="4172179"/>
            <a:ext cx="11683783" cy="694568"/>
          </a:xfrm>
          <a:prstGeom prst="rect">
            <a:avLst/>
          </a:prstGeom>
        </p:spPr>
        <p:txBody>
          <a:bodyPr lIns="0" tIns="0" rIns="0" bIns="0" rtlCol="0" anchor="t">
            <a:spAutoFit/>
          </a:bodyPr>
          <a:lstStyle/>
          <a:p>
            <a:pPr marL="0" lvl="0" indent="0" algn="ctr">
              <a:lnSpc>
                <a:spcPts val="5772"/>
              </a:lnSpc>
              <a:spcBef>
                <a:spcPct val="0"/>
              </a:spcBef>
            </a:pPr>
            <a:r>
              <a:rPr lang="en-US" sz="4123" u="sng">
                <a:solidFill>
                  <a:srgbClr val="000000"/>
                </a:solidFill>
                <a:latin typeface="Canva Sans Bold"/>
                <a:hlinkClick r:id="rId5" tooltip="https://github.com/SADHIKSK/Resturant-app"/>
              </a:rPr>
              <a:t>https://github.com/SADHIKSK/Resturant-app</a:t>
            </a:r>
          </a:p>
        </p:txBody>
      </p:sp>
      <p:sp>
        <p:nvSpPr>
          <p:cNvPr id="9" name="TextBox 9"/>
          <p:cNvSpPr txBox="1"/>
          <p:nvPr/>
        </p:nvSpPr>
        <p:spPr>
          <a:xfrm>
            <a:off x="5017572" y="2826506"/>
            <a:ext cx="11917519" cy="1412348"/>
          </a:xfrm>
          <a:prstGeom prst="rect">
            <a:avLst/>
          </a:prstGeom>
        </p:spPr>
        <p:txBody>
          <a:bodyPr lIns="0" tIns="0" rIns="0" bIns="0" rtlCol="0" anchor="t">
            <a:spAutoFit/>
          </a:bodyPr>
          <a:lstStyle/>
          <a:p>
            <a:pPr marL="0" lvl="0" indent="0" algn="ctr">
              <a:lnSpc>
                <a:spcPts val="5628"/>
              </a:lnSpc>
              <a:spcBef>
                <a:spcPct val="0"/>
              </a:spcBef>
            </a:pPr>
            <a:r>
              <a:rPr lang="en-US" sz="4020">
                <a:solidFill>
                  <a:srgbClr val="000000"/>
                </a:solidFill>
                <a:latin typeface="Canva Sans Bold"/>
              </a:rPr>
              <a:t>The complete back-end code is avalible and it is completly designed in java </a:t>
            </a:r>
          </a:p>
        </p:txBody>
      </p:sp>
      <p:sp>
        <p:nvSpPr>
          <p:cNvPr id="10" name="TextBox 10"/>
          <p:cNvSpPr txBox="1"/>
          <p:nvPr/>
        </p:nvSpPr>
        <p:spPr>
          <a:xfrm>
            <a:off x="5799654" y="7086072"/>
            <a:ext cx="11459646" cy="1332031"/>
          </a:xfrm>
          <a:prstGeom prst="rect">
            <a:avLst/>
          </a:prstGeom>
        </p:spPr>
        <p:txBody>
          <a:bodyPr lIns="0" tIns="0" rIns="0" bIns="0" rtlCol="0" anchor="t">
            <a:spAutoFit/>
          </a:bodyPr>
          <a:lstStyle/>
          <a:p>
            <a:pPr algn="ctr">
              <a:lnSpc>
                <a:spcPts val="3542"/>
              </a:lnSpc>
            </a:pPr>
            <a:r>
              <a:rPr lang="en-US" sz="2530">
                <a:solidFill>
                  <a:srgbClr val="01070A"/>
                </a:solidFill>
                <a:latin typeface="Canva Sans Bold"/>
              </a:rPr>
              <a:t>https://www.figma.com/file/lUmUY7FGp9khSyHW39OF2X/Untitled?type=design&amp;node-id=0%3A1&amp;mode=design&amp;t=GHqVsFarGsduwzGj-1eading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1400634" y="5428244"/>
            <a:ext cx="8436357" cy="5844796"/>
          </a:xfrm>
          <a:custGeom>
            <a:avLst/>
            <a:gdLst/>
            <a:ahLst/>
            <a:cxnLst/>
            <a:rect l="l" t="t" r="r" b="b"/>
            <a:pathLst>
              <a:path w="8436357" h="5844796">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2483456" y="2365012"/>
            <a:ext cx="13321088" cy="3658211"/>
          </a:xfrm>
          <a:prstGeom prst="rect">
            <a:avLst/>
          </a:prstGeom>
        </p:spPr>
        <p:txBody>
          <a:bodyPr lIns="0" tIns="0" rIns="0" bIns="0" rtlCol="0" anchor="t">
            <a:spAutoFit/>
          </a:bodyPr>
          <a:lstStyle/>
          <a:p>
            <a:pPr algn="ctr">
              <a:lnSpc>
                <a:spcPts val="14797"/>
              </a:lnSpc>
            </a:pPr>
            <a:r>
              <a:rPr lang="en-US" sz="10569">
                <a:solidFill>
                  <a:srgbClr val="01070A"/>
                </a:solidFill>
                <a:latin typeface="Carelia"/>
              </a:rPr>
              <a:t>Thank's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3" name="Freeform 3"/>
          <p:cNvSpPr/>
          <p:nvPr/>
        </p:nvSpPr>
        <p:spPr>
          <a:xfrm>
            <a:off x="15461007" y="-2634168"/>
            <a:ext cx="8905028" cy="5575060"/>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3495846">
            <a:off x="-3664596" y="-3669283"/>
            <a:ext cx="5243739" cy="7338566"/>
          </a:xfrm>
          <a:custGeom>
            <a:avLst/>
            <a:gdLst/>
            <a:ahLst/>
            <a:cxnLst/>
            <a:rect l="l" t="t" r="r" b="b"/>
            <a:pathLst>
              <a:path w="5243739" h="7338566">
                <a:moveTo>
                  <a:pt x="0" y="0"/>
                </a:moveTo>
                <a:lnTo>
                  <a:pt x="5243739" y="0"/>
                </a:lnTo>
                <a:lnTo>
                  <a:pt x="5243739" y="7338566"/>
                </a:lnTo>
                <a:lnTo>
                  <a:pt x="0" y="733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1196121" y="723900"/>
            <a:ext cx="15186298" cy="8826225"/>
            <a:chOff x="0" y="0"/>
            <a:chExt cx="3999683" cy="2324602"/>
          </a:xfrm>
        </p:grpSpPr>
        <p:sp>
          <p:nvSpPr>
            <p:cNvPr id="6" name="Freeform 6"/>
            <p:cNvSpPr/>
            <p:nvPr/>
          </p:nvSpPr>
          <p:spPr>
            <a:xfrm>
              <a:off x="0" y="0"/>
              <a:ext cx="3999683" cy="2324602"/>
            </a:xfrm>
            <a:custGeom>
              <a:avLst/>
              <a:gdLst/>
              <a:ahLst/>
              <a:cxnLst/>
              <a:rect l="l" t="t" r="r" b="b"/>
              <a:pathLst>
                <a:path w="3999683" h="2324602">
                  <a:moveTo>
                    <a:pt x="5608" y="0"/>
                  </a:moveTo>
                  <a:lnTo>
                    <a:pt x="3994076" y="0"/>
                  </a:lnTo>
                  <a:cubicBezTo>
                    <a:pt x="3997173" y="0"/>
                    <a:pt x="3999683" y="2511"/>
                    <a:pt x="3999683" y="5608"/>
                  </a:cubicBezTo>
                  <a:lnTo>
                    <a:pt x="3999683" y="2318995"/>
                  </a:lnTo>
                  <a:cubicBezTo>
                    <a:pt x="3999683" y="2320482"/>
                    <a:pt x="3999093" y="2321908"/>
                    <a:pt x="3998041" y="2322960"/>
                  </a:cubicBezTo>
                  <a:cubicBezTo>
                    <a:pt x="3996989" y="2324012"/>
                    <a:pt x="3995563" y="2324602"/>
                    <a:pt x="3994076" y="2324602"/>
                  </a:cubicBezTo>
                  <a:lnTo>
                    <a:pt x="5608" y="2324602"/>
                  </a:lnTo>
                  <a:cubicBezTo>
                    <a:pt x="2511" y="2324602"/>
                    <a:pt x="0" y="2322092"/>
                    <a:pt x="0" y="2318995"/>
                  </a:cubicBezTo>
                  <a:lnTo>
                    <a:pt x="0" y="5608"/>
                  </a:lnTo>
                  <a:cubicBezTo>
                    <a:pt x="0" y="2511"/>
                    <a:pt x="2511" y="0"/>
                    <a:pt x="5608" y="0"/>
                  </a:cubicBezTo>
                  <a:close/>
                </a:path>
              </a:pathLst>
            </a:custGeom>
            <a:solidFill>
              <a:srgbClr val="FFFFFF"/>
            </a:solidFill>
            <a:ln w="38100" cap="sq">
              <a:solidFill>
                <a:srgbClr val="000000"/>
              </a:solidFill>
              <a:prstDash val="solid"/>
              <a:miter/>
            </a:ln>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8" name="Freeform 8"/>
          <p:cNvSpPr/>
          <p:nvPr/>
        </p:nvSpPr>
        <p:spPr>
          <a:xfrm>
            <a:off x="-481419" y="6644406"/>
            <a:ext cx="6308041" cy="5227789"/>
          </a:xfrm>
          <a:custGeom>
            <a:avLst/>
            <a:gdLst/>
            <a:ahLst/>
            <a:cxnLst/>
            <a:rect l="l" t="t" r="r" b="b"/>
            <a:pathLst>
              <a:path w="6308041" h="5227789">
                <a:moveTo>
                  <a:pt x="0" y="0"/>
                </a:moveTo>
                <a:lnTo>
                  <a:pt x="6308040" y="0"/>
                </a:lnTo>
                <a:lnTo>
                  <a:pt x="6308040" y="5227788"/>
                </a:lnTo>
                <a:lnTo>
                  <a:pt x="0" y="5227788"/>
                </a:lnTo>
                <a:lnTo>
                  <a:pt x="0" y="0"/>
                </a:lnTo>
                <a:close/>
              </a:path>
            </a:pathLst>
          </a:custGeom>
          <a:blipFill>
            <a:blip r:embed="rId7"/>
            <a:stretch>
              <a:fillRect/>
            </a:stretch>
          </a:blipFill>
        </p:spPr>
        <p:txBody>
          <a:bodyPr/>
          <a:lstStyle/>
          <a:p>
            <a:endParaRPr lang="en-IN"/>
          </a:p>
        </p:txBody>
      </p:sp>
      <p:grpSp>
        <p:nvGrpSpPr>
          <p:cNvPr id="9" name="Group 9"/>
          <p:cNvGrpSpPr/>
          <p:nvPr/>
        </p:nvGrpSpPr>
        <p:grpSpPr>
          <a:xfrm>
            <a:off x="2294230" y="2432435"/>
            <a:ext cx="5742460" cy="2072585"/>
            <a:chOff x="0" y="0"/>
            <a:chExt cx="1512417" cy="545866"/>
          </a:xfrm>
        </p:grpSpPr>
        <p:sp>
          <p:nvSpPr>
            <p:cNvPr id="10" name="Freeform 10"/>
            <p:cNvSpPr/>
            <p:nvPr/>
          </p:nvSpPr>
          <p:spPr>
            <a:xfrm>
              <a:off x="0" y="0"/>
              <a:ext cx="1512417" cy="545866"/>
            </a:xfrm>
            <a:custGeom>
              <a:avLst/>
              <a:gdLst/>
              <a:ahLst/>
              <a:cxnLst/>
              <a:rect l="l" t="t" r="r" b="b"/>
              <a:pathLst>
                <a:path w="1512417" h="545866">
                  <a:moveTo>
                    <a:pt x="68758" y="0"/>
                  </a:moveTo>
                  <a:lnTo>
                    <a:pt x="1443660" y="0"/>
                  </a:lnTo>
                  <a:cubicBezTo>
                    <a:pt x="1461895" y="0"/>
                    <a:pt x="1479384" y="7244"/>
                    <a:pt x="1492279" y="20139"/>
                  </a:cubicBezTo>
                  <a:cubicBezTo>
                    <a:pt x="1505173" y="33033"/>
                    <a:pt x="1512417" y="50522"/>
                    <a:pt x="1512417" y="68758"/>
                  </a:cubicBezTo>
                  <a:lnTo>
                    <a:pt x="1512417" y="477108"/>
                  </a:lnTo>
                  <a:cubicBezTo>
                    <a:pt x="1512417" y="495344"/>
                    <a:pt x="1505173" y="512833"/>
                    <a:pt x="1492279" y="525727"/>
                  </a:cubicBezTo>
                  <a:cubicBezTo>
                    <a:pt x="1479384" y="538622"/>
                    <a:pt x="1461895" y="545866"/>
                    <a:pt x="1443660" y="545866"/>
                  </a:cubicBezTo>
                  <a:lnTo>
                    <a:pt x="68758" y="545866"/>
                  </a:lnTo>
                  <a:cubicBezTo>
                    <a:pt x="50522" y="545866"/>
                    <a:pt x="33033" y="538622"/>
                    <a:pt x="20139" y="525727"/>
                  </a:cubicBezTo>
                  <a:cubicBezTo>
                    <a:pt x="7244" y="512833"/>
                    <a:pt x="0" y="495344"/>
                    <a:pt x="0" y="477108"/>
                  </a:cubicBezTo>
                  <a:lnTo>
                    <a:pt x="0" y="68758"/>
                  </a:lnTo>
                  <a:cubicBezTo>
                    <a:pt x="0" y="50522"/>
                    <a:pt x="7244" y="33033"/>
                    <a:pt x="20139" y="20139"/>
                  </a:cubicBezTo>
                  <a:cubicBezTo>
                    <a:pt x="33033" y="7244"/>
                    <a:pt x="50522" y="0"/>
                    <a:pt x="68758" y="0"/>
                  </a:cubicBezTo>
                  <a:close/>
                </a:path>
              </a:pathLst>
            </a:custGeom>
            <a:solidFill>
              <a:srgbClr val="00618A"/>
            </a:solidFill>
          </p:spPr>
          <p:txBody>
            <a:bodyPr/>
            <a:lstStyle/>
            <a:p>
              <a:endParaRPr lang="en-IN"/>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2" name="TextBox 12"/>
          <p:cNvSpPr txBox="1"/>
          <p:nvPr/>
        </p:nvSpPr>
        <p:spPr>
          <a:xfrm>
            <a:off x="10427312" y="3440745"/>
            <a:ext cx="5742460" cy="4274183"/>
          </a:xfrm>
          <a:prstGeom prst="rect">
            <a:avLst/>
          </a:prstGeom>
        </p:spPr>
        <p:txBody>
          <a:bodyPr lIns="0" tIns="0" rIns="0" bIns="0" rtlCol="0" anchor="t">
            <a:spAutoFit/>
          </a:bodyPr>
          <a:lstStyle/>
          <a:p>
            <a:pPr algn="ctr">
              <a:lnSpc>
                <a:spcPts val="4605"/>
              </a:lnSpc>
              <a:spcBef>
                <a:spcPct val="0"/>
              </a:spcBef>
            </a:pPr>
            <a:r>
              <a:rPr lang="en-US" sz="3289" dirty="0">
                <a:solidFill>
                  <a:srgbClr val="000000"/>
                </a:solidFill>
                <a:latin typeface="Open Sans Bold"/>
              </a:rPr>
              <a:t>HEAD OF THE DEPARTMENT </a:t>
            </a:r>
          </a:p>
          <a:p>
            <a:pPr algn="ctr">
              <a:lnSpc>
                <a:spcPts val="4605"/>
              </a:lnSpc>
              <a:spcBef>
                <a:spcPct val="0"/>
              </a:spcBef>
            </a:pPr>
            <a:r>
              <a:rPr lang="en-US" sz="3289" dirty="0">
                <a:solidFill>
                  <a:srgbClr val="000000"/>
                </a:solidFill>
                <a:latin typeface="Open Sans Bold"/>
              </a:rPr>
              <a:t>DR. G.S.N. MURTY, PH. D.</a:t>
            </a:r>
          </a:p>
          <a:p>
            <a:pPr algn="ctr">
              <a:lnSpc>
                <a:spcPts val="3921"/>
              </a:lnSpc>
              <a:spcBef>
                <a:spcPct val="0"/>
              </a:spcBef>
            </a:pPr>
            <a:endParaRPr lang="en-US" sz="3289" dirty="0">
              <a:solidFill>
                <a:srgbClr val="000000"/>
              </a:solidFill>
              <a:latin typeface="Open Sans Bold"/>
            </a:endParaRPr>
          </a:p>
          <a:p>
            <a:pPr algn="ctr">
              <a:lnSpc>
                <a:spcPts val="4092"/>
              </a:lnSpc>
              <a:spcBef>
                <a:spcPct val="0"/>
              </a:spcBef>
            </a:pPr>
            <a:r>
              <a:rPr lang="en-US" sz="2923" dirty="0">
                <a:solidFill>
                  <a:srgbClr val="000000"/>
                </a:solidFill>
                <a:latin typeface="Open Sans Bold"/>
              </a:rPr>
              <a:t>PROFESSOR DEPARTMENT OF CSE INTERNSHIP COORDINATOR </a:t>
            </a:r>
          </a:p>
          <a:p>
            <a:pPr algn="ctr">
              <a:lnSpc>
                <a:spcPts val="4092"/>
              </a:lnSpc>
              <a:spcBef>
                <a:spcPct val="0"/>
              </a:spcBef>
            </a:pPr>
            <a:r>
              <a:rPr lang="en-US" sz="2923" dirty="0">
                <a:solidFill>
                  <a:srgbClr val="000000"/>
                </a:solidFill>
                <a:latin typeface="Open Sans Bold"/>
              </a:rPr>
              <a:t>MR. A. HANUMANTHA RAO, MTECH ASSISTANT PROFESSOR</a:t>
            </a:r>
          </a:p>
        </p:txBody>
      </p:sp>
      <p:sp>
        <p:nvSpPr>
          <p:cNvPr id="13" name="TextBox 13"/>
          <p:cNvSpPr txBox="1"/>
          <p:nvPr/>
        </p:nvSpPr>
        <p:spPr>
          <a:xfrm>
            <a:off x="2294230" y="4623615"/>
            <a:ext cx="5742460" cy="2068451"/>
          </a:xfrm>
          <a:prstGeom prst="rect">
            <a:avLst/>
          </a:prstGeom>
        </p:spPr>
        <p:txBody>
          <a:bodyPr lIns="0" tIns="0" rIns="0" bIns="0" rtlCol="0" anchor="t">
            <a:spAutoFit/>
          </a:bodyPr>
          <a:lstStyle/>
          <a:p>
            <a:pPr algn="ctr">
              <a:lnSpc>
                <a:spcPts val="4092"/>
              </a:lnSpc>
              <a:spcBef>
                <a:spcPct val="0"/>
              </a:spcBef>
            </a:pPr>
            <a:r>
              <a:rPr lang="en-US" sz="2923" dirty="0">
                <a:solidFill>
                  <a:srgbClr val="000000"/>
                </a:solidFill>
                <a:latin typeface="Open Sans Bold"/>
              </a:rPr>
              <a:t>B.KRISHNAVENI (21MH1A0578), M.ANJANI (21MH1A05B1), CH.KEERTHI SRI(21MH1A0580)  SK.SADHIK(21MH1A05C7)</a:t>
            </a:r>
          </a:p>
        </p:txBody>
      </p:sp>
      <p:sp>
        <p:nvSpPr>
          <p:cNvPr id="14" name="TextBox 14"/>
          <p:cNvSpPr txBox="1"/>
          <p:nvPr/>
        </p:nvSpPr>
        <p:spPr>
          <a:xfrm>
            <a:off x="2294230" y="2265375"/>
            <a:ext cx="5691784" cy="1894536"/>
          </a:xfrm>
          <a:prstGeom prst="rect">
            <a:avLst/>
          </a:prstGeom>
        </p:spPr>
        <p:txBody>
          <a:bodyPr lIns="0" tIns="0" rIns="0" bIns="0" rtlCol="0" anchor="t">
            <a:spAutoFit/>
          </a:bodyPr>
          <a:lstStyle/>
          <a:p>
            <a:pPr algn="ctr">
              <a:lnSpc>
                <a:spcPts val="3921"/>
              </a:lnSpc>
              <a:spcBef>
                <a:spcPct val="0"/>
              </a:spcBef>
            </a:pPr>
            <a:endParaRPr/>
          </a:p>
          <a:p>
            <a:pPr algn="ctr">
              <a:lnSpc>
                <a:spcPts val="5632"/>
              </a:lnSpc>
              <a:spcBef>
                <a:spcPct val="0"/>
              </a:spcBef>
            </a:pPr>
            <a:r>
              <a:rPr lang="en-US" sz="4023">
                <a:solidFill>
                  <a:srgbClr val="F6F6F6"/>
                </a:solidFill>
                <a:latin typeface="Open Sans Bold"/>
              </a:rPr>
              <a:t>INTERNSHIP PROJECT IS COMPLETED BY: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2116023" y="1747718"/>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4302188" y="5976034"/>
            <a:ext cx="1367954" cy="378053"/>
          </a:xfrm>
          <a:custGeom>
            <a:avLst/>
            <a:gdLst/>
            <a:ahLst/>
            <a:cxnLst/>
            <a:rect l="l" t="t" r="r" b="b"/>
            <a:pathLst>
              <a:path w="1367954" h="378053">
                <a:moveTo>
                  <a:pt x="0" y="0"/>
                </a:moveTo>
                <a:lnTo>
                  <a:pt x="1367954" y="0"/>
                </a:lnTo>
                <a:lnTo>
                  <a:pt x="1367954" y="378053"/>
                </a:lnTo>
                <a:lnTo>
                  <a:pt x="0" y="378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rot="2537370">
            <a:off x="14266356" y="944586"/>
            <a:ext cx="5985888" cy="740073"/>
          </a:xfrm>
          <a:custGeom>
            <a:avLst/>
            <a:gdLst/>
            <a:ahLst/>
            <a:cxnLst/>
            <a:rect l="l" t="t" r="r" b="b"/>
            <a:pathLst>
              <a:path w="5985888" h="740073">
                <a:moveTo>
                  <a:pt x="0" y="0"/>
                </a:moveTo>
                <a:lnTo>
                  <a:pt x="5985888" y="0"/>
                </a:lnTo>
                <a:lnTo>
                  <a:pt x="5985888" y="740074"/>
                </a:lnTo>
                <a:lnTo>
                  <a:pt x="0" y="7400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3032442" y="5976034"/>
            <a:ext cx="5438580" cy="5755112"/>
          </a:xfrm>
          <a:custGeom>
            <a:avLst/>
            <a:gdLst/>
            <a:ahLst/>
            <a:cxnLst/>
            <a:rect l="l" t="t" r="r" b="b"/>
            <a:pathLst>
              <a:path w="5438580" h="5755112">
                <a:moveTo>
                  <a:pt x="0" y="0"/>
                </a:moveTo>
                <a:lnTo>
                  <a:pt x="5438581" y="0"/>
                </a:lnTo>
                <a:lnTo>
                  <a:pt x="5438581" y="5755111"/>
                </a:lnTo>
                <a:lnTo>
                  <a:pt x="0" y="5755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TextBox 10"/>
          <p:cNvSpPr txBox="1"/>
          <p:nvPr/>
        </p:nvSpPr>
        <p:spPr>
          <a:xfrm>
            <a:off x="3168128" y="3115264"/>
            <a:ext cx="11628139" cy="3279039"/>
          </a:xfrm>
          <a:prstGeom prst="rect">
            <a:avLst/>
          </a:prstGeom>
        </p:spPr>
        <p:txBody>
          <a:bodyPr lIns="0" tIns="0" rIns="0" bIns="0" rtlCol="0" anchor="t">
            <a:spAutoFit/>
          </a:bodyPr>
          <a:lstStyle/>
          <a:p>
            <a:pPr algn="ctr">
              <a:lnSpc>
                <a:spcPts val="3657"/>
              </a:lnSpc>
              <a:spcBef>
                <a:spcPct val="0"/>
              </a:spcBef>
            </a:pPr>
            <a:r>
              <a:rPr lang="en-US" sz="2612" dirty="0">
                <a:solidFill>
                  <a:srgbClr val="000000"/>
                </a:solidFill>
                <a:latin typeface="Arial Bold"/>
              </a:rPr>
              <a:t>WE B.KRISHNAVENI (21MH1A0578), M.ANJANI (21MH1A05B1),  C.KEERTHI SRI(21MH1A0580) AND SK.SADHIK(21MH1A05C7)OF THE DEPARTMENT OF COMPUTER SCIENCE AND ENGINEERING, ADITYA COLLEGE OF ENGINEERING DO HEREBY DECLARE THAT I HAVE COMPLETED THE MANDATORY INTERNSHIP FROM 22-05-2023 TO 17-06-2023 IN TECHNICAL HUB AND WORKED ON A PROJECT ON RESTAURENT BILLING SYSTEM..</a:t>
            </a:r>
          </a:p>
        </p:txBody>
      </p:sp>
      <p:sp>
        <p:nvSpPr>
          <p:cNvPr id="11" name="Freeform 11"/>
          <p:cNvSpPr/>
          <p:nvPr/>
        </p:nvSpPr>
        <p:spPr>
          <a:xfrm rot="7984124">
            <a:off x="-3011346" y="932605"/>
            <a:ext cx="10228058" cy="1710875"/>
          </a:xfrm>
          <a:custGeom>
            <a:avLst/>
            <a:gdLst/>
            <a:ahLst/>
            <a:cxnLst/>
            <a:rect l="l" t="t" r="r" b="b"/>
            <a:pathLst>
              <a:path w="10228058" h="1710875">
                <a:moveTo>
                  <a:pt x="0" y="0"/>
                </a:moveTo>
                <a:lnTo>
                  <a:pt x="10228058" y="0"/>
                </a:lnTo>
                <a:lnTo>
                  <a:pt x="10228058" y="1710875"/>
                </a:lnTo>
                <a:lnTo>
                  <a:pt x="0" y="17108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1754163"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CFDFF"/>
            </a:solidFill>
            <a:ln w="38100" cap="sq">
              <a:solidFill>
                <a:srgbClr val="000000"/>
              </a:solidFill>
              <a:prstDash val="solid"/>
              <a:miter/>
            </a:ln>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3339277" y="1116257"/>
            <a:ext cx="10228058" cy="1710875"/>
          </a:xfrm>
          <a:custGeom>
            <a:avLst/>
            <a:gdLst/>
            <a:ahLst/>
            <a:cxnLst/>
            <a:rect l="l" t="t" r="r" b="b"/>
            <a:pathLst>
              <a:path w="10228058" h="1710875">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8" name="Group 8"/>
          <p:cNvGrpSpPr/>
          <p:nvPr/>
        </p:nvGrpSpPr>
        <p:grpSpPr>
          <a:xfrm>
            <a:off x="5584228" y="1314748"/>
            <a:ext cx="5265156" cy="1313894"/>
            <a:chOff x="0" y="0"/>
            <a:chExt cx="1386708" cy="346046"/>
          </a:xfrm>
        </p:grpSpPr>
        <p:sp>
          <p:nvSpPr>
            <p:cNvPr id="9" name="Freeform 9"/>
            <p:cNvSpPr/>
            <p:nvPr/>
          </p:nvSpPr>
          <p:spPr>
            <a:xfrm>
              <a:off x="0" y="0"/>
              <a:ext cx="1386708" cy="346046"/>
            </a:xfrm>
            <a:custGeom>
              <a:avLst/>
              <a:gdLst/>
              <a:ahLst/>
              <a:cxnLst/>
              <a:rect l="l" t="t" r="r" b="b"/>
              <a:pathLst>
                <a:path w="1386708" h="346046">
                  <a:moveTo>
                    <a:pt x="74991" y="0"/>
                  </a:moveTo>
                  <a:lnTo>
                    <a:pt x="1311717" y="0"/>
                  </a:lnTo>
                  <a:cubicBezTo>
                    <a:pt x="1353133" y="0"/>
                    <a:pt x="1386708" y="33574"/>
                    <a:pt x="1386708" y="74991"/>
                  </a:cubicBezTo>
                  <a:lnTo>
                    <a:pt x="1386708" y="271055"/>
                  </a:lnTo>
                  <a:cubicBezTo>
                    <a:pt x="1386708" y="312472"/>
                    <a:pt x="1353133" y="346046"/>
                    <a:pt x="1311717" y="346046"/>
                  </a:cubicBezTo>
                  <a:lnTo>
                    <a:pt x="74991" y="346046"/>
                  </a:lnTo>
                  <a:cubicBezTo>
                    <a:pt x="33574" y="346046"/>
                    <a:pt x="0" y="312472"/>
                    <a:pt x="0" y="271055"/>
                  </a:cubicBezTo>
                  <a:lnTo>
                    <a:pt x="0" y="74991"/>
                  </a:lnTo>
                  <a:cubicBezTo>
                    <a:pt x="0" y="33574"/>
                    <a:pt x="33574" y="0"/>
                    <a:pt x="74991" y="0"/>
                  </a:cubicBezTo>
                  <a:close/>
                </a:path>
              </a:pathLst>
            </a:custGeom>
            <a:solidFill>
              <a:srgbClr val="D8A772"/>
            </a:solidFill>
          </p:spPr>
          <p:txBody>
            <a:bodyPr/>
            <a:lstStyle/>
            <a:p>
              <a:endParaRPr lang="en-IN" dirty="0"/>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1" name="TextBox 11"/>
          <p:cNvSpPr txBox="1"/>
          <p:nvPr/>
        </p:nvSpPr>
        <p:spPr>
          <a:xfrm>
            <a:off x="5867401" y="1425668"/>
            <a:ext cx="4321814" cy="977754"/>
          </a:xfrm>
          <a:prstGeom prst="rect">
            <a:avLst/>
          </a:prstGeom>
        </p:spPr>
        <p:txBody>
          <a:bodyPr wrap="square" lIns="0" tIns="0" rIns="0" bIns="0" rtlCol="0" anchor="t">
            <a:spAutoFit/>
          </a:bodyPr>
          <a:lstStyle/>
          <a:p>
            <a:pPr marL="0" lvl="0" indent="0" algn="ctr">
              <a:lnSpc>
                <a:spcPts val="7971"/>
              </a:lnSpc>
              <a:spcBef>
                <a:spcPct val="0"/>
              </a:spcBef>
            </a:pPr>
            <a:r>
              <a:rPr lang="en-US" sz="5694" dirty="0">
                <a:solidFill>
                  <a:srgbClr val="000000"/>
                </a:solidFill>
                <a:latin typeface="Canva Sans Bold"/>
              </a:rPr>
              <a:t>ABSTRACT</a:t>
            </a:r>
          </a:p>
        </p:txBody>
      </p:sp>
      <p:sp>
        <p:nvSpPr>
          <p:cNvPr id="12" name="TextBox 12"/>
          <p:cNvSpPr txBox="1"/>
          <p:nvPr/>
        </p:nvSpPr>
        <p:spPr>
          <a:xfrm>
            <a:off x="2514010" y="2365322"/>
            <a:ext cx="12634809" cy="5556578"/>
          </a:xfrm>
          <a:prstGeom prst="rect">
            <a:avLst/>
          </a:prstGeom>
        </p:spPr>
        <p:txBody>
          <a:bodyPr lIns="0" tIns="0" rIns="0" bIns="0" rtlCol="0" anchor="t">
            <a:spAutoFit/>
          </a:bodyPr>
          <a:lstStyle/>
          <a:p>
            <a:pPr algn="just">
              <a:lnSpc>
                <a:spcPts val="2956"/>
              </a:lnSpc>
              <a:spcBef>
                <a:spcPct val="0"/>
              </a:spcBef>
            </a:pPr>
            <a:endParaRPr/>
          </a:p>
          <a:p>
            <a:pPr algn="just">
              <a:lnSpc>
                <a:spcPts val="2956"/>
              </a:lnSpc>
              <a:spcBef>
                <a:spcPct val="0"/>
              </a:spcBef>
            </a:pPr>
            <a:endParaRPr/>
          </a:p>
          <a:p>
            <a:pPr algn="just">
              <a:lnSpc>
                <a:spcPts val="2956"/>
              </a:lnSpc>
              <a:spcBef>
                <a:spcPct val="0"/>
              </a:spcBef>
            </a:pPr>
            <a:r>
              <a:rPr lang="en-US" sz="2112">
                <a:solidFill>
                  <a:srgbClr val="000000"/>
                </a:solidFill>
                <a:latin typeface="Open Sans Bold"/>
              </a:rPr>
              <a:t>THE PROJECT "RESTAURANT BILLING SYSTEM" IS A BASIC PROGRAM USED IN RESTAURANT. THE MAIN AIM IS TO BE PERFORM THE PROCESS OF ORDERING AND BILLING OF A "RESTAURANT".</a:t>
            </a:r>
          </a:p>
          <a:p>
            <a:pPr algn="just">
              <a:lnSpc>
                <a:spcPts val="2956"/>
              </a:lnSpc>
              <a:spcBef>
                <a:spcPct val="0"/>
              </a:spcBef>
            </a:pPr>
            <a:endParaRPr lang="en-US" sz="2112">
              <a:solidFill>
                <a:srgbClr val="000000"/>
              </a:solidFill>
              <a:latin typeface="Open Sans Bold"/>
            </a:endParaRPr>
          </a:p>
          <a:p>
            <a:pPr algn="just">
              <a:lnSpc>
                <a:spcPts val="2956"/>
              </a:lnSpc>
              <a:spcBef>
                <a:spcPct val="0"/>
              </a:spcBef>
            </a:pPr>
            <a:r>
              <a:rPr lang="en-US" sz="2112">
                <a:solidFill>
                  <a:srgbClr val="000000"/>
                </a:solidFill>
                <a:latin typeface="Open Sans Bold"/>
              </a:rPr>
              <a:t>THE LANGUAGES BY USING JAVA, SQL.THIS IS THE PROFESSION OF MANAGING A RESTAURANT BILLING. IT INCLUDES THE MAJOR FUNCTION OF PLANNING, ORGANIZING EFFICIENTLY AND EFFECTIVELY PLAN MENUS AT PROFITABLE PRICES.THIS SYSTEM WILL HELP TO MANAGE THE RESTAURANT BILLING SYSTEM SYSTEMATICALLY. WE WILL PROVIDE SOFTWARE THAT CAN BE USED BY THE CASHIER.</a:t>
            </a:r>
          </a:p>
          <a:p>
            <a:pPr algn="just">
              <a:lnSpc>
                <a:spcPts val="2956"/>
              </a:lnSpc>
              <a:spcBef>
                <a:spcPct val="0"/>
              </a:spcBef>
            </a:pPr>
            <a:endParaRPr lang="en-US" sz="2112">
              <a:solidFill>
                <a:srgbClr val="000000"/>
              </a:solidFill>
              <a:latin typeface="Open Sans Bold"/>
            </a:endParaRPr>
          </a:p>
          <a:p>
            <a:pPr algn="just">
              <a:lnSpc>
                <a:spcPts val="2956"/>
              </a:lnSpc>
              <a:spcBef>
                <a:spcPct val="0"/>
              </a:spcBef>
            </a:pPr>
            <a:r>
              <a:rPr lang="en-US" sz="2112">
                <a:solidFill>
                  <a:srgbClr val="000000"/>
                </a:solidFill>
                <a:latin typeface="Open Sans Bold"/>
              </a:rPr>
              <a:t>THIS SYSTEM HAS THE CAPABILITY TO GIVE THE RECEIPT TO THE CUSTOMERS. TO REDUCE THE TIME, ENERGY, AND RESOURCES THAT WAS BEING CONSUMED WHEN PERFORMING A BILLING FOR THE CUSTOMER.THIS PROJECT ALSO CONTAINS THE DATA ANALYSIS CONCEPT THAT HELPS THE GROW OF THE BUSINESS AND ALSO THE DATA BASE THAT WHICH,STORES THE COMPLETE</a:t>
            </a:r>
          </a:p>
        </p:txBody>
      </p:sp>
      <p:sp>
        <p:nvSpPr>
          <p:cNvPr id="13" name="Freeform 13"/>
          <p:cNvSpPr/>
          <p:nvPr/>
        </p:nvSpPr>
        <p:spPr>
          <a:xfrm>
            <a:off x="0" y="7009730"/>
            <a:ext cx="3912801" cy="4114800"/>
          </a:xfrm>
          <a:custGeom>
            <a:avLst/>
            <a:gdLst/>
            <a:ahLst/>
            <a:cxnLst/>
            <a:rect l="l" t="t" r="r" b="b"/>
            <a:pathLst>
              <a:path w="3912801" h="4114800">
                <a:moveTo>
                  <a:pt x="0" y="0"/>
                </a:moveTo>
                <a:lnTo>
                  <a:pt x="3912801" y="0"/>
                </a:lnTo>
                <a:lnTo>
                  <a:pt x="391280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4" name="Group 14"/>
          <p:cNvGrpSpPr/>
          <p:nvPr/>
        </p:nvGrpSpPr>
        <p:grpSpPr>
          <a:xfrm>
            <a:off x="2514010" y="2821466"/>
            <a:ext cx="12634809" cy="5392239"/>
            <a:chOff x="0" y="0"/>
            <a:chExt cx="3327686" cy="1420178"/>
          </a:xfrm>
        </p:grpSpPr>
        <p:sp>
          <p:nvSpPr>
            <p:cNvPr id="15" name="Freeform 15"/>
            <p:cNvSpPr/>
            <p:nvPr/>
          </p:nvSpPr>
          <p:spPr>
            <a:xfrm>
              <a:off x="0" y="0"/>
              <a:ext cx="3327686" cy="1420178"/>
            </a:xfrm>
            <a:custGeom>
              <a:avLst/>
              <a:gdLst/>
              <a:ahLst/>
              <a:cxnLst/>
              <a:rect l="l" t="t" r="r" b="b"/>
              <a:pathLst>
                <a:path w="3327686" h="1420178">
                  <a:moveTo>
                    <a:pt x="0" y="0"/>
                  </a:moveTo>
                  <a:lnTo>
                    <a:pt x="3327686" y="0"/>
                  </a:lnTo>
                  <a:lnTo>
                    <a:pt x="3327686" y="1420178"/>
                  </a:lnTo>
                  <a:lnTo>
                    <a:pt x="0" y="1420178"/>
                  </a:lnTo>
                  <a:close/>
                </a:path>
              </a:pathLst>
            </a:custGeom>
            <a:solidFill>
              <a:srgbClr val="000000">
                <a:alpha val="31765"/>
              </a:srgbClr>
            </a:solidFill>
            <a:ln w="38100" cap="sq">
              <a:solidFill>
                <a:srgbClr val="000000">
                  <a:alpha val="31765"/>
                </a:srgbClr>
              </a:solidFill>
              <a:prstDash val="solid"/>
              <a:miter/>
            </a:ln>
          </p:spPr>
          <p:txBody>
            <a:bodyPr/>
            <a:lstStyle/>
            <a:p>
              <a:endParaRPr lang="en-IN" dirty="0"/>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grpSp>
        <p:nvGrpSpPr>
          <p:cNvPr id="3" name="Group 3"/>
          <p:cNvGrpSpPr/>
          <p:nvPr/>
        </p:nvGrpSpPr>
        <p:grpSpPr>
          <a:xfrm>
            <a:off x="1028700" y="2868708"/>
            <a:ext cx="3314141" cy="6405360"/>
            <a:chOff x="0" y="0"/>
            <a:chExt cx="872860" cy="1687008"/>
          </a:xfrm>
        </p:grpSpPr>
        <p:sp>
          <p:nvSpPr>
            <p:cNvPr id="4" name="Freeform 4"/>
            <p:cNvSpPr/>
            <p:nvPr/>
          </p:nvSpPr>
          <p:spPr>
            <a:xfrm>
              <a:off x="0" y="0"/>
              <a:ext cx="872860" cy="1687008"/>
            </a:xfrm>
            <a:custGeom>
              <a:avLst/>
              <a:gdLst/>
              <a:ahLst/>
              <a:cxnLst/>
              <a:rect l="l" t="t" r="r" b="b"/>
              <a:pathLst>
                <a:path w="872860" h="1687008">
                  <a:moveTo>
                    <a:pt x="0" y="0"/>
                  </a:moveTo>
                  <a:lnTo>
                    <a:pt x="872860" y="0"/>
                  </a:lnTo>
                  <a:lnTo>
                    <a:pt x="872860" y="1687008"/>
                  </a:lnTo>
                  <a:lnTo>
                    <a:pt x="0" y="1687008"/>
                  </a:lnTo>
                  <a:close/>
                </a:path>
              </a:pathLst>
            </a:custGeom>
            <a:solidFill>
              <a:srgbClr val="E4A6A6"/>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28700" y="2142864"/>
            <a:ext cx="3355402" cy="3928525"/>
          </a:xfrm>
          <a:custGeom>
            <a:avLst/>
            <a:gdLst/>
            <a:ahLst/>
            <a:cxnLst/>
            <a:rect l="l" t="t" r="r" b="b"/>
            <a:pathLst>
              <a:path w="3355402" h="3928525">
                <a:moveTo>
                  <a:pt x="0" y="0"/>
                </a:moveTo>
                <a:lnTo>
                  <a:pt x="3355402" y="0"/>
                </a:lnTo>
                <a:lnTo>
                  <a:pt x="3355402" y="3928525"/>
                </a:lnTo>
                <a:lnTo>
                  <a:pt x="0" y="3928525"/>
                </a:lnTo>
                <a:lnTo>
                  <a:pt x="0" y="0"/>
                </a:lnTo>
                <a:close/>
              </a:path>
            </a:pathLst>
          </a:custGeom>
          <a:blipFill>
            <a:blip r:embed="rId3"/>
            <a:stretch>
              <a:fillRect r="-109072"/>
            </a:stretch>
          </a:blipFill>
        </p:spPr>
        <p:txBody>
          <a:bodyPr/>
          <a:lstStyle/>
          <a:p>
            <a:endParaRPr lang="en-IN"/>
          </a:p>
        </p:txBody>
      </p:sp>
      <p:grpSp>
        <p:nvGrpSpPr>
          <p:cNvPr id="7" name="Group 7"/>
          <p:cNvGrpSpPr/>
          <p:nvPr/>
        </p:nvGrpSpPr>
        <p:grpSpPr>
          <a:xfrm>
            <a:off x="5788598" y="2868708"/>
            <a:ext cx="3314141" cy="6405360"/>
            <a:chOff x="0" y="0"/>
            <a:chExt cx="872860" cy="1687008"/>
          </a:xfrm>
        </p:grpSpPr>
        <p:sp>
          <p:nvSpPr>
            <p:cNvPr id="8" name="Freeform 8"/>
            <p:cNvSpPr/>
            <p:nvPr/>
          </p:nvSpPr>
          <p:spPr>
            <a:xfrm>
              <a:off x="0" y="0"/>
              <a:ext cx="872860" cy="1687008"/>
            </a:xfrm>
            <a:custGeom>
              <a:avLst/>
              <a:gdLst/>
              <a:ahLst/>
              <a:cxnLst/>
              <a:rect l="l" t="t" r="r" b="b"/>
              <a:pathLst>
                <a:path w="872860" h="1687008">
                  <a:moveTo>
                    <a:pt x="0" y="0"/>
                  </a:moveTo>
                  <a:lnTo>
                    <a:pt x="872860" y="0"/>
                  </a:lnTo>
                  <a:lnTo>
                    <a:pt x="872860" y="1687008"/>
                  </a:lnTo>
                  <a:lnTo>
                    <a:pt x="0" y="1687008"/>
                  </a:lnTo>
                  <a:close/>
                </a:path>
              </a:pathLst>
            </a:custGeom>
            <a:solidFill>
              <a:srgbClr val="E4A6A6"/>
            </a:solidFill>
          </p:spPr>
          <p:txBody>
            <a:bodyPr/>
            <a:lstStyle/>
            <a:p>
              <a:endParaRPr lang="en-IN"/>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a:off x="5788598" y="2107152"/>
            <a:ext cx="3305896" cy="3964237"/>
          </a:xfrm>
          <a:custGeom>
            <a:avLst/>
            <a:gdLst/>
            <a:ahLst/>
            <a:cxnLst/>
            <a:rect l="l" t="t" r="r" b="b"/>
            <a:pathLst>
              <a:path w="3305896" h="3964237">
                <a:moveTo>
                  <a:pt x="0" y="0"/>
                </a:moveTo>
                <a:lnTo>
                  <a:pt x="3305896" y="0"/>
                </a:lnTo>
                <a:lnTo>
                  <a:pt x="3305896" y="3964237"/>
                </a:lnTo>
                <a:lnTo>
                  <a:pt x="0" y="3964237"/>
                </a:lnTo>
                <a:lnTo>
                  <a:pt x="0" y="0"/>
                </a:lnTo>
                <a:close/>
              </a:path>
            </a:pathLst>
          </a:custGeom>
          <a:blipFill>
            <a:blip r:embed="rId3"/>
            <a:stretch>
              <a:fillRect l="-116023" r="-10251" b="-5670"/>
            </a:stretch>
          </a:blipFill>
        </p:spPr>
        <p:txBody>
          <a:bodyPr/>
          <a:lstStyle/>
          <a:p>
            <a:endParaRPr lang="en-IN"/>
          </a:p>
        </p:txBody>
      </p:sp>
      <p:grpSp>
        <p:nvGrpSpPr>
          <p:cNvPr id="11" name="Group 11"/>
          <p:cNvGrpSpPr/>
          <p:nvPr/>
        </p:nvGrpSpPr>
        <p:grpSpPr>
          <a:xfrm>
            <a:off x="10274873" y="2852940"/>
            <a:ext cx="3314141" cy="6405360"/>
            <a:chOff x="0" y="0"/>
            <a:chExt cx="872860" cy="1687008"/>
          </a:xfrm>
        </p:grpSpPr>
        <p:sp>
          <p:nvSpPr>
            <p:cNvPr id="12" name="Freeform 12"/>
            <p:cNvSpPr/>
            <p:nvPr/>
          </p:nvSpPr>
          <p:spPr>
            <a:xfrm>
              <a:off x="0" y="0"/>
              <a:ext cx="872860" cy="1687008"/>
            </a:xfrm>
            <a:custGeom>
              <a:avLst/>
              <a:gdLst/>
              <a:ahLst/>
              <a:cxnLst/>
              <a:rect l="l" t="t" r="r" b="b"/>
              <a:pathLst>
                <a:path w="872860" h="1687008">
                  <a:moveTo>
                    <a:pt x="0" y="0"/>
                  </a:moveTo>
                  <a:lnTo>
                    <a:pt x="872860" y="0"/>
                  </a:lnTo>
                  <a:lnTo>
                    <a:pt x="872860" y="1687008"/>
                  </a:lnTo>
                  <a:lnTo>
                    <a:pt x="0" y="1687008"/>
                  </a:lnTo>
                  <a:close/>
                </a:path>
              </a:pathLst>
            </a:custGeom>
            <a:solidFill>
              <a:srgbClr val="E4A6A6"/>
            </a:solidFill>
          </p:spPr>
          <p:txBody>
            <a:bodyPr/>
            <a:lstStyle/>
            <a:p>
              <a:endParaRPr lang="en-IN"/>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4" name="Freeform 14"/>
          <p:cNvSpPr/>
          <p:nvPr/>
        </p:nvSpPr>
        <p:spPr>
          <a:xfrm>
            <a:off x="10274873" y="2107152"/>
            <a:ext cx="3266516" cy="3912756"/>
          </a:xfrm>
          <a:custGeom>
            <a:avLst/>
            <a:gdLst/>
            <a:ahLst/>
            <a:cxnLst/>
            <a:rect l="l" t="t" r="r" b="b"/>
            <a:pathLst>
              <a:path w="3266516" h="3912756">
                <a:moveTo>
                  <a:pt x="0" y="0"/>
                </a:moveTo>
                <a:lnTo>
                  <a:pt x="3266516" y="0"/>
                </a:lnTo>
                <a:lnTo>
                  <a:pt x="3266516" y="3912756"/>
                </a:lnTo>
                <a:lnTo>
                  <a:pt x="0" y="3912756"/>
                </a:lnTo>
                <a:lnTo>
                  <a:pt x="0" y="0"/>
                </a:lnTo>
                <a:close/>
              </a:path>
            </a:pathLst>
          </a:custGeom>
          <a:blipFill>
            <a:blip r:embed="rId4"/>
            <a:stretch>
              <a:fillRect l="-94644" t="-21797" r="-90830" b="-11664"/>
            </a:stretch>
          </a:blipFill>
        </p:spPr>
        <p:txBody>
          <a:bodyPr/>
          <a:lstStyle/>
          <a:p>
            <a:endParaRPr lang="en-IN"/>
          </a:p>
        </p:txBody>
      </p:sp>
      <p:grpSp>
        <p:nvGrpSpPr>
          <p:cNvPr id="15" name="Group 15"/>
          <p:cNvGrpSpPr/>
          <p:nvPr/>
        </p:nvGrpSpPr>
        <p:grpSpPr>
          <a:xfrm>
            <a:off x="14379980" y="2888652"/>
            <a:ext cx="3314141" cy="6405360"/>
            <a:chOff x="0" y="0"/>
            <a:chExt cx="872860" cy="1687008"/>
          </a:xfrm>
        </p:grpSpPr>
        <p:sp>
          <p:nvSpPr>
            <p:cNvPr id="16" name="Freeform 16"/>
            <p:cNvSpPr/>
            <p:nvPr/>
          </p:nvSpPr>
          <p:spPr>
            <a:xfrm>
              <a:off x="0" y="0"/>
              <a:ext cx="872860" cy="1687008"/>
            </a:xfrm>
            <a:custGeom>
              <a:avLst/>
              <a:gdLst/>
              <a:ahLst/>
              <a:cxnLst/>
              <a:rect l="l" t="t" r="r" b="b"/>
              <a:pathLst>
                <a:path w="872860" h="1687008">
                  <a:moveTo>
                    <a:pt x="0" y="0"/>
                  </a:moveTo>
                  <a:lnTo>
                    <a:pt x="872860" y="0"/>
                  </a:lnTo>
                  <a:lnTo>
                    <a:pt x="872860" y="1687008"/>
                  </a:lnTo>
                  <a:lnTo>
                    <a:pt x="0" y="1687008"/>
                  </a:lnTo>
                  <a:close/>
                </a:path>
              </a:pathLst>
            </a:custGeom>
            <a:solidFill>
              <a:srgbClr val="E4A6A6"/>
            </a:solidFill>
          </p:spPr>
          <p:txBody>
            <a:bodyPr/>
            <a:lstStyle/>
            <a:p>
              <a:endParaRPr lang="en-IN"/>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8" name="Freeform 18"/>
          <p:cNvSpPr/>
          <p:nvPr/>
        </p:nvSpPr>
        <p:spPr>
          <a:xfrm>
            <a:off x="14295666" y="2107152"/>
            <a:ext cx="3398455" cy="3886754"/>
          </a:xfrm>
          <a:custGeom>
            <a:avLst/>
            <a:gdLst/>
            <a:ahLst/>
            <a:cxnLst/>
            <a:rect l="l" t="t" r="r" b="b"/>
            <a:pathLst>
              <a:path w="3398455" h="3886754">
                <a:moveTo>
                  <a:pt x="0" y="0"/>
                </a:moveTo>
                <a:lnTo>
                  <a:pt x="3398455" y="0"/>
                </a:lnTo>
                <a:lnTo>
                  <a:pt x="3398455" y="3886754"/>
                </a:lnTo>
                <a:lnTo>
                  <a:pt x="0" y="3886754"/>
                </a:lnTo>
                <a:lnTo>
                  <a:pt x="0" y="0"/>
                </a:lnTo>
                <a:close/>
              </a:path>
            </a:pathLst>
          </a:custGeom>
          <a:blipFill>
            <a:blip r:embed="rId5"/>
            <a:stretch>
              <a:fillRect l="-8318" t="-29396" r="-39669"/>
            </a:stretch>
          </a:blipFill>
        </p:spPr>
        <p:txBody>
          <a:bodyPr/>
          <a:lstStyle/>
          <a:p>
            <a:endParaRPr lang="en-IN"/>
          </a:p>
        </p:txBody>
      </p:sp>
      <p:sp>
        <p:nvSpPr>
          <p:cNvPr id="19" name="TextBox 19"/>
          <p:cNvSpPr txBox="1"/>
          <p:nvPr/>
        </p:nvSpPr>
        <p:spPr>
          <a:xfrm>
            <a:off x="5792643" y="343497"/>
            <a:ext cx="6702715" cy="1227531"/>
          </a:xfrm>
          <a:prstGeom prst="rect">
            <a:avLst/>
          </a:prstGeom>
        </p:spPr>
        <p:txBody>
          <a:bodyPr lIns="0" tIns="0" rIns="0" bIns="0" rtlCol="0" anchor="t">
            <a:spAutoFit/>
          </a:bodyPr>
          <a:lstStyle/>
          <a:p>
            <a:pPr marL="0" lvl="0" indent="0" algn="ctr">
              <a:lnSpc>
                <a:spcPts val="10011"/>
              </a:lnSpc>
              <a:spcBef>
                <a:spcPct val="0"/>
              </a:spcBef>
            </a:pPr>
            <a:r>
              <a:rPr lang="en-US" sz="7151">
                <a:solidFill>
                  <a:srgbClr val="01070A"/>
                </a:solidFill>
                <a:latin typeface="Carelia"/>
              </a:rPr>
              <a:t>Techonologies</a:t>
            </a:r>
          </a:p>
        </p:txBody>
      </p:sp>
      <p:sp>
        <p:nvSpPr>
          <p:cNvPr id="20" name="TextBox 20"/>
          <p:cNvSpPr txBox="1"/>
          <p:nvPr/>
        </p:nvSpPr>
        <p:spPr>
          <a:xfrm>
            <a:off x="1140686" y="6069001"/>
            <a:ext cx="3090168" cy="3107460"/>
          </a:xfrm>
          <a:prstGeom prst="rect">
            <a:avLst/>
          </a:prstGeom>
        </p:spPr>
        <p:txBody>
          <a:bodyPr lIns="0" tIns="0" rIns="0" bIns="0" rtlCol="0" anchor="t">
            <a:spAutoFit/>
          </a:bodyPr>
          <a:lstStyle/>
          <a:p>
            <a:pPr algn="just">
              <a:lnSpc>
                <a:spcPts val="3547"/>
              </a:lnSpc>
            </a:pPr>
            <a:r>
              <a:rPr lang="en-US" sz="2534" dirty="0">
                <a:solidFill>
                  <a:srgbClr val="01070A"/>
                </a:solidFill>
                <a:latin typeface="Dosis Bold"/>
              </a:rPr>
              <a:t>What we see and interact with as the visitors of a website, or as the end-user of a mobile app, is to considered front-end technology</a:t>
            </a:r>
          </a:p>
        </p:txBody>
      </p:sp>
      <p:sp>
        <p:nvSpPr>
          <p:cNvPr id="21" name="TextBox 21"/>
          <p:cNvSpPr txBox="1"/>
          <p:nvPr/>
        </p:nvSpPr>
        <p:spPr>
          <a:xfrm>
            <a:off x="5900585" y="6566689"/>
            <a:ext cx="3090168" cy="1764435"/>
          </a:xfrm>
          <a:prstGeom prst="rect">
            <a:avLst/>
          </a:prstGeom>
        </p:spPr>
        <p:txBody>
          <a:bodyPr lIns="0" tIns="0" rIns="0" bIns="0" rtlCol="0" anchor="t">
            <a:spAutoFit/>
          </a:bodyPr>
          <a:lstStyle/>
          <a:p>
            <a:pPr algn="just">
              <a:lnSpc>
                <a:spcPts val="3547"/>
              </a:lnSpc>
            </a:pPr>
            <a:r>
              <a:rPr lang="en-US" sz="2534" dirty="0">
                <a:solidFill>
                  <a:srgbClr val="01070A"/>
                </a:solidFill>
                <a:latin typeface="Dosis Bold"/>
              </a:rPr>
              <a:t>A back-end developer writes code that forms the backbone of a website or app</a:t>
            </a:r>
          </a:p>
        </p:txBody>
      </p:sp>
      <p:sp>
        <p:nvSpPr>
          <p:cNvPr id="22" name="TextBox 22"/>
          <p:cNvSpPr txBox="1"/>
          <p:nvPr/>
        </p:nvSpPr>
        <p:spPr>
          <a:xfrm>
            <a:off x="10322498" y="5901043"/>
            <a:ext cx="3266516" cy="3424325"/>
          </a:xfrm>
          <a:prstGeom prst="rect">
            <a:avLst/>
          </a:prstGeom>
        </p:spPr>
        <p:txBody>
          <a:bodyPr lIns="0" tIns="0" rIns="0" bIns="0" rtlCol="0" anchor="t">
            <a:spAutoFit/>
          </a:bodyPr>
          <a:lstStyle/>
          <a:p>
            <a:pPr algn="just">
              <a:lnSpc>
                <a:spcPts val="3407"/>
              </a:lnSpc>
            </a:pPr>
            <a:r>
              <a:rPr lang="en-US" sz="2434" dirty="0">
                <a:solidFill>
                  <a:srgbClr val="01070A"/>
                </a:solidFill>
                <a:latin typeface="Dosis Bold"/>
              </a:rPr>
              <a:t>Database technologies take information and store, organize, and process it in a way that enables users to easily and intuitively go back and find details they are searching for.</a:t>
            </a:r>
          </a:p>
        </p:txBody>
      </p:sp>
      <p:sp>
        <p:nvSpPr>
          <p:cNvPr id="23" name="TextBox 23"/>
          <p:cNvSpPr txBox="1"/>
          <p:nvPr/>
        </p:nvSpPr>
        <p:spPr>
          <a:xfrm>
            <a:off x="14427605" y="5936756"/>
            <a:ext cx="3266516" cy="3424325"/>
          </a:xfrm>
          <a:prstGeom prst="rect">
            <a:avLst/>
          </a:prstGeom>
        </p:spPr>
        <p:txBody>
          <a:bodyPr lIns="0" tIns="0" rIns="0" bIns="0" rtlCol="0" anchor="t">
            <a:spAutoFit/>
          </a:bodyPr>
          <a:lstStyle/>
          <a:p>
            <a:pPr algn="just">
              <a:lnSpc>
                <a:spcPts val="3407"/>
              </a:lnSpc>
            </a:pPr>
            <a:r>
              <a:rPr lang="en-US" sz="2434" dirty="0">
                <a:solidFill>
                  <a:srgbClr val="01070A"/>
                </a:solidFill>
                <a:latin typeface="Dosis Bold"/>
              </a:rPr>
              <a:t>Database technologies take information and store, organize, and process it in a way that enables users to easily and intuitively go back and find details they are searching for.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75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2201324" y="8230715"/>
            <a:ext cx="3878376" cy="2820637"/>
          </a:xfrm>
          <a:custGeom>
            <a:avLst/>
            <a:gdLst/>
            <a:ahLst/>
            <a:cxnLst/>
            <a:rect l="l" t="t" r="r" b="b"/>
            <a:pathLst>
              <a:path w="3878376" h="2820637">
                <a:moveTo>
                  <a:pt x="0" y="0"/>
                </a:moveTo>
                <a:lnTo>
                  <a:pt x="3878376" y="0"/>
                </a:lnTo>
                <a:lnTo>
                  <a:pt x="3878376" y="2820636"/>
                </a:lnTo>
                <a:lnTo>
                  <a:pt x="0" y="2820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1677052" y="8648889"/>
            <a:ext cx="7692584" cy="992144"/>
            <a:chOff x="0" y="0"/>
            <a:chExt cx="2026030" cy="261305"/>
          </a:xfrm>
        </p:grpSpPr>
        <p:sp>
          <p:nvSpPr>
            <p:cNvPr id="5" name="Freeform 5"/>
            <p:cNvSpPr/>
            <p:nvPr/>
          </p:nvSpPr>
          <p:spPr>
            <a:xfrm>
              <a:off x="0" y="0"/>
              <a:ext cx="2026030" cy="261305"/>
            </a:xfrm>
            <a:custGeom>
              <a:avLst/>
              <a:gdLst/>
              <a:ahLst/>
              <a:cxnLst/>
              <a:rect l="l" t="t" r="r" b="b"/>
              <a:pathLst>
                <a:path w="2026030" h="261305">
                  <a:moveTo>
                    <a:pt x="51327" y="0"/>
                  </a:moveTo>
                  <a:lnTo>
                    <a:pt x="1974703" y="0"/>
                  </a:lnTo>
                  <a:cubicBezTo>
                    <a:pt x="2003050" y="0"/>
                    <a:pt x="2026030" y="22980"/>
                    <a:pt x="2026030" y="51327"/>
                  </a:cubicBezTo>
                  <a:lnTo>
                    <a:pt x="2026030" y="209978"/>
                  </a:lnTo>
                  <a:cubicBezTo>
                    <a:pt x="2026030" y="223591"/>
                    <a:pt x="2020623" y="236646"/>
                    <a:pt x="2010997" y="246272"/>
                  </a:cubicBezTo>
                  <a:cubicBezTo>
                    <a:pt x="2001371" y="255898"/>
                    <a:pt x="1988316" y="261305"/>
                    <a:pt x="1974703" y="261305"/>
                  </a:cubicBezTo>
                  <a:lnTo>
                    <a:pt x="51327" y="261305"/>
                  </a:lnTo>
                  <a:cubicBezTo>
                    <a:pt x="37714" y="261305"/>
                    <a:pt x="24659" y="255898"/>
                    <a:pt x="15033" y="246272"/>
                  </a:cubicBezTo>
                  <a:cubicBezTo>
                    <a:pt x="5408" y="236646"/>
                    <a:pt x="0" y="223591"/>
                    <a:pt x="0" y="209978"/>
                  </a:cubicBezTo>
                  <a:lnTo>
                    <a:pt x="0" y="51327"/>
                  </a:lnTo>
                  <a:cubicBezTo>
                    <a:pt x="0" y="37714"/>
                    <a:pt x="5408" y="24659"/>
                    <a:pt x="15033" y="15033"/>
                  </a:cubicBezTo>
                  <a:cubicBezTo>
                    <a:pt x="24659" y="5408"/>
                    <a:pt x="37714" y="0"/>
                    <a:pt x="51327" y="0"/>
                  </a:cubicBezTo>
                  <a:close/>
                </a:path>
              </a:pathLst>
            </a:custGeom>
            <a:solidFill>
              <a:srgbClr val="947534"/>
            </a:solidFill>
          </p:spPr>
          <p:txBody>
            <a:bodyPr/>
            <a:lstStyle/>
            <a:p>
              <a:endParaRPr lang="en-IN"/>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grpSp>
        <p:nvGrpSpPr>
          <p:cNvPr id="7" name="Group 7"/>
          <p:cNvGrpSpPr/>
          <p:nvPr/>
        </p:nvGrpSpPr>
        <p:grpSpPr>
          <a:xfrm rot="-5400000">
            <a:off x="5263227" y="-2628429"/>
            <a:ext cx="7495043" cy="17259497"/>
            <a:chOff x="0" y="0"/>
            <a:chExt cx="4333049" cy="9978095"/>
          </a:xfrm>
        </p:grpSpPr>
        <p:sp>
          <p:nvSpPr>
            <p:cNvPr id="8" name="Freeform 8"/>
            <p:cNvSpPr/>
            <p:nvPr/>
          </p:nvSpPr>
          <p:spPr>
            <a:xfrm>
              <a:off x="0" y="0"/>
              <a:ext cx="4333049" cy="9978095"/>
            </a:xfrm>
            <a:custGeom>
              <a:avLst/>
              <a:gdLst/>
              <a:ahLst/>
              <a:cxnLst/>
              <a:rect l="l" t="t" r="r" b="b"/>
              <a:pathLst>
                <a:path w="4333049" h="9978095">
                  <a:moveTo>
                    <a:pt x="32021" y="0"/>
                  </a:moveTo>
                  <a:lnTo>
                    <a:pt x="4301029" y="0"/>
                  </a:lnTo>
                  <a:cubicBezTo>
                    <a:pt x="4309521" y="0"/>
                    <a:pt x="4317666" y="3374"/>
                    <a:pt x="4323671" y="9379"/>
                  </a:cubicBezTo>
                  <a:cubicBezTo>
                    <a:pt x="4329676" y="15384"/>
                    <a:pt x="4333049" y="23529"/>
                    <a:pt x="4333049" y="32021"/>
                  </a:cubicBezTo>
                  <a:lnTo>
                    <a:pt x="4333049" y="9946074"/>
                  </a:lnTo>
                  <a:cubicBezTo>
                    <a:pt x="4333049" y="9954566"/>
                    <a:pt x="4329676" y="9962711"/>
                    <a:pt x="4323671" y="9968716"/>
                  </a:cubicBezTo>
                  <a:cubicBezTo>
                    <a:pt x="4317666" y="9974721"/>
                    <a:pt x="4309521" y="9978095"/>
                    <a:pt x="4301029" y="9978095"/>
                  </a:cubicBezTo>
                  <a:lnTo>
                    <a:pt x="32021" y="9978095"/>
                  </a:lnTo>
                  <a:cubicBezTo>
                    <a:pt x="23529" y="9978095"/>
                    <a:pt x="15384" y="9974721"/>
                    <a:pt x="9379" y="9968716"/>
                  </a:cubicBezTo>
                  <a:cubicBezTo>
                    <a:pt x="3374" y="9962711"/>
                    <a:pt x="0" y="9954566"/>
                    <a:pt x="0" y="9946074"/>
                  </a:cubicBezTo>
                  <a:lnTo>
                    <a:pt x="0" y="32021"/>
                  </a:lnTo>
                  <a:cubicBezTo>
                    <a:pt x="0" y="23529"/>
                    <a:pt x="3374" y="15384"/>
                    <a:pt x="9379" y="9379"/>
                  </a:cubicBezTo>
                  <a:cubicBezTo>
                    <a:pt x="15384" y="3374"/>
                    <a:pt x="23529" y="0"/>
                    <a:pt x="32021" y="0"/>
                  </a:cubicBezTo>
                  <a:close/>
                </a:path>
              </a:pathLst>
            </a:custGeom>
            <a:solidFill>
              <a:srgbClr val="FFFFFF"/>
            </a:solidFill>
            <a:ln w="38100" cap="rnd">
              <a:solidFill>
                <a:srgbClr val="000000"/>
              </a:solidFill>
              <a:prstDash val="solid"/>
              <a:round/>
            </a:ln>
          </p:spPr>
          <p:txBody>
            <a:bodyPr/>
            <a:lstStyle/>
            <a:p>
              <a:endParaRPr lang="en-IN"/>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a:off x="11967637" y="0"/>
            <a:ext cx="6652475" cy="4922831"/>
          </a:xfrm>
          <a:custGeom>
            <a:avLst/>
            <a:gdLst/>
            <a:ahLst/>
            <a:cxnLst/>
            <a:rect l="l" t="t" r="r" b="b"/>
            <a:pathLst>
              <a:path w="6652475" h="4922831">
                <a:moveTo>
                  <a:pt x="0" y="0"/>
                </a:moveTo>
                <a:lnTo>
                  <a:pt x="6652475" y="0"/>
                </a:lnTo>
                <a:lnTo>
                  <a:pt x="6652475" y="4922831"/>
                </a:lnTo>
                <a:lnTo>
                  <a:pt x="0" y="4922831"/>
                </a:lnTo>
                <a:lnTo>
                  <a:pt x="0" y="0"/>
                </a:lnTo>
                <a:close/>
              </a:path>
            </a:pathLst>
          </a:custGeom>
          <a:blipFill>
            <a:blip r:embed="rId5"/>
            <a:stretch>
              <a:fillRect/>
            </a:stretch>
          </a:blipFill>
        </p:spPr>
        <p:txBody>
          <a:bodyPr/>
          <a:lstStyle/>
          <a:p>
            <a:endParaRPr lang="en-IN"/>
          </a:p>
        </p:txBody>
      </p:sp>
      <p:sp>
        <p:nvSpPr>
          <p:cNvPr id="11" name="Freeform 11"/>
          <p:cNvSpPr/>
          <p:nvPr/>
        </p:nvSpPr>
        <p:spPr>
          <a:xfrm>
            <a:off x="11967637" y="4922831"/>
            <a:ext cx="4222130" cy="4222130"/>
          </a:xfrm>
          <a:custGeom>
            <a:avLst/>
            <a:gdLst/>
            <a:ahLst/>
            <a:cxnLst/>
            <a:rect l="l" t="t" r="r" b="b"/>
            <a:pathLst>
              <a:path w="4222130" h="4222130">
                <a:moveTo>
                  <a:pt x="0" y="0"/>
                </a:moveTo>
                <a:lnTo>
                  <a:pt x="4222130" y="0"/>
                </a:lnTo>
                <a:lnTo>
                  <a:pt x="4222130" y="4222130"/>
                </a:lnTo>
                <a:lnTo>
                  <a:pt x="0" y="4222130"/>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1028700" y="538159"/>
            <a:ext cx="12378908" cy="885831"/>
          </a:xfrm>
          <a:prstGeom prst="rect">
            <a:avLst/>
          </a:prstGeom>
        </p:spPr>
        <p:txBody>
          <a:bodyPr lIns="0" tIns="0" rIns="0" bIns="0" rtlCol="0" anchor="t">
            <a:spAutoFit/>
          </a:bodyPr>
          <a:lstStyle/>
          <a:p>
            <a:pPr algn="ctr">
              <a:lnSpc>
                <a:spcPts val="7349"/>
              </a:lnSpc>
            </a:pPr>
            <a:r>
              <a:rPr lang="en-US" sz="5249">
                <a:solidFill>
                  <a:srgbClr val="E5E5E5"/>
                </a:solidFill>
                <a:latin typeface="Carelia"/>
              </a:rPr>
              <a:t>desiging technology</a:t>
            </a:r>
          </a:p>
        </p:txBody>
      </p:sp>
      <p:sp>
        <p:nvSpPr>
          <p:cNvPr id="13" name="TextBox 13"/>
          <p:cNvSpPr txBox="1"/>
          <p:nvPr/>
        </p:nvSpPr>
        <p:spPr>
          <a:xfrm>
            <a:off x="848919" y="2335115"/>
            <a:ext cx="9024490" cy="3458576"/>
          </a:xfrm>
          <a:prstGeom prst="rect">
            <a:avLst/>
          </a:prstGeom>
        </p:spPr>
        <p:txBody>
          <a:bodyPr lIns="0" tIns="0" rIns="0" bIns="0" rtlCol="0" anchor="t">
            <a:spAutoFit/>
          </a:bodyPr>
          <a:lstStyle/>
          <a:p>
            <a:pPr marL="518165" lvl="1" indent="-259082" algn="ctr">
              <a:lnSpc>
                <a:spcPts val="3360"/>
              </a:lnSpc>
              <a:buFont typeface="Arial"/>
              <a:buChar char="•"/>
            </a:pPr>
            <a:r>
              <a:rPr lang="en-US" sz="2400" dirty="0">
                <a:solidFill>
                  <a:srgbClr val="01070A"/>
                </a:solidFill>
                <a:latin typeface="Canva Sans Bold"/>
              </a:rPr>
              <a:t>Figma is not a tool specifically used in Java programming but rather a web-based design and prototyping tool that is often used for designing user interfaces (UI) and user experiences (UX). In the context of a restaurant billing application in Java, Figma can be a valuable tool for designing and prototyping the graphical user interface (GUI) of your application. Here's how Figma can be used in the development process:</a:t>
            </a:r>
          </a:p>
        </p:txBody>
      </p:sp>
      <p:sp>
        <p:nvSpPr>
          <p:cNvPr id="14" name="TextBox 14"/>
          <p:cNvSpPr txBox="1"/>
          <p:nvPr/>
        </p:nvSpPr>
        <p:spPr>
          <a:xfrm>
            <a:off x="1254325" y="5738975"/>
            <a:ext cx="9024490" cy="2586542"/>
          </a:xfrm>
          <a:prstGeom prst="rect">
            <a:avLst/>
          </a:prstGeom>
        </p:spPr>
        <p:txBody>
          <a:bodyPr lIns="0" tIns="0" rIns="0" bIns="0" rtlCol="0" anchor="t">
            <a:spAutoFit/>
          </a:bodyPr>
          <a:lstStyle/>
          <a:p>
            <a:pPr marL="518165" lvl="1" indent="-259082" algn="ctr">
              <a:lnSpc>
                <a:spcPts val="3360"/>
              </a:lnSpc>
              <a:buFont typeface="Arial"/>
              <a:buChar char="•"/>
            </a:pPr>
            <a:r>
              <a:rPr lang="en-US" sz="2400" dirty="0">
                <a:solidFill>
                  <a:srgbClr val="01070A"/>
                </a:solidFill>
                <a:latin typeface="Canva Sans Bold"/>
              </a:rPr>
              <a:t>UI Design:</a:t>
            </a:r>
          </a:p>
          <a:p>
            <a:pPr marL="518165" lvl="1" indent="-259082" algn="ctr">
              <a:lnSpc>
                <a:spcPts val="3360"/>
              </a:lnSpc>
              <a:buFont typeface="Arial"/>
              <a:buChar char="•"/>
            </a:pPr>
            <a:r>
              <a:rPr lang="en-US" sz="2400" dirty="0">
                <a:solidFill>
                  <a:srgbClr val="01070A"/>
                </a:solidFill>
                <a:latin typeface="Canva Sans Bold"/>
              </a:rPr>
              <a:t>Collaboration:</a:t>
            </a:r>
          </a:p>
          <a:p>
            <a:pPr marL="518165" lvl="1" indent="-259082" algn="ctr">
              <a:lnSpc>
                <a:spcPts val="3360"/>
              </a:lnSpc>
              <a:buFont typeface="Arial"/>
              <a:buChar char="•"/>
            </a:pPr>
            <a:r>
              <a:rPr lang="en-US" sz="2400" dirty="0">
                <a:solidFill>
                  <a:srgbClr val="01070A"/>
                </a:solidFill>
                <a:latin typeface="Canva Sans Bold"/>
              </a:rPr>
              <a:t>Prototyping:</a:t>
            </a:r>
          </a:p>
          <a:p>
            <a:pPr marL="518165" lvl="1" indent="-259082" algn="ctr">
              <a:lnSpc>
                <a:spcPts val="3360"/>
              </a:lnSpc>
              <a:buFont typeface="Arial"/>
              <a:buChar char="•"/>
            </a:pPr>
            <a:r>
              <a:rPr lang="en-US" sz="2400" dirty="0">
                <a:solidFill>
                  <a:srgbClr val="01070A"/>
                </a:solidFill>
                <a:latin typeface="Canva Sans Bold"/>
              </a:rPr>
              <a:t>Component Libraries:</a:t>
            </a:r>
          </a:p>
          <a:p>
            <a:pPr marL="518165" lvl="1" indent="-259082" algn="ctr">
              <a:lnSpc>
                <a:spcPts val="3360"/>
              </a:lnSpc>
              <a:buFont typeface="Arial"/>
              <a:buChar char="•"/>
            </a:pPr>
            <a:r>
              <a:rPr lang="en-US" sz="2400" dirty="0">
                <a:solidFill>
                  <a:srgbClr val="01070A"/>
                </a:solidFill>
                <a:latin typeface="Canva Sans Bold"/>
              </a:rPr>
              <a:t>Visual Feedback:</a:t>
            </a:r>
          </a:p>
          <a:p>
            <a:pPr marL="518165" lvl="1" indent="-259082" algn="ctr">
              <a:lnSpc>
                <a:spcPts val="3360"/>
              </a:lnSpc>
              <a:buFont typeface="Arial"/>
              <a:buChar char="•"/>
            </a:pPr>
            <a:r>
              <a:rPr lang="en-US" sz="2400" dirty="0">
                <a:solidFill>
                  <a:srgbClr val="01070A"/>
                </a:solidFill>
                <a:latin typeface="Canva Sans Bold"/>
              </a:rPr>
              <a:t>Visual Feedback: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1965509" y="2568457"/>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marL="0" lvl="0" indent="0" algn="ctr">
                <a:lnSpc>
                  <a:spcPts val="3210"/>
                </a:lnSpc>
                <a:spcBef>
                  <a:spcPct val="0"/>
                </a:spcBef>
              </a:pPr>
              <a:endParaRPr/>
            </a:p>
          </p:txBody>
        </p:sp>
      </p:grpSp>
      <p:sp>
        <p:nvSpPr>
          <p:cNvPr id="6" name="Freeform 6"/>
          <p:cNvSpPr/>
          <p:nvPr/>
        </p:nvSpPr>
        <p:spPr>
          <a:xfrm rot="-117286">
            <a:off x="12481505" y="1156774"/>
            <a:ext cx="3828638" cy="4509103"/>
          </a:xfrm>
          <a:custGeom>
            <a:avLst/>
            <a:gdLst/>
            <a:ahLst/>
            <a:cxnLst/>
            <a:rect l="l" t="t" r="r" b="b"/>
            <a:pathLst>
              <a:path w="3828638" h="4509103">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3552396" y="2915970"/>
            <a:ext cx="8811964" cy="5897578"/>
          </a:xfrm>
          <a:prstGeom prst="rect">
            <a:avLst/>
          </a:prstGeom>
        </p:spPr>
        <p:txBody>
          <a:bodyPr lIns="0" tIns="0" rIns="0" bIns="0" rtlCol="0" anchor="t">
            <a:spAutoFit/>
          </a:bodyPr>
          <a:lstStyle/>
          <a:p>
            <a:pPr marL="1038883" lvl="1" indent="-519442" algn="ctr">
              <a:lnSpc>
                <a:spcPts val="6736"/>
              </a:lnSpc>
              <a:buFont typeface="Arial"/>
              <a:buChar char="•"/>
            </a:pPr>
            <a:r>
              <a:rPr lang="en-US" sz="4811">
                <a:solidFill>
                  <a:srgbClr val="01070A"/>
                </a:solidFill>
                <a:latin typeface="Canva Sans Bold"/>
              </a:rPr>
              <a:t> Better Customer Service</a:t>
            </a:r>
          </a:p>
          <a:p>
            <a:pPr marL="1038883" lvl="1" indent="-519442" algn="ctr">
              <a:lnSpc>
                <a:spcPts val="6736"/>
              </a:lnSpc>
              <a:buFont typeface="Arial"/>
              <a:buChar char="•"/>
            </a:pPr>
            <a:r>
              <a:rPr lang="en-US" sz="4811">
                <a:solidFill>
                  <a:srgbClr val="01070A"/>
                </a:solidFill>
                <a:latin typeface="Canva Sans Bold"/>
              </a:rPr>
              <a:t>Satisfaction of Employees</a:t>
            </a:r>
          </a:p>
          <a:p>
            <a:pPr marL="1038883" lvl="1" indent="-519442" algn="ctr">
              <a:lnSpc>
                <a:spcPts val="6736"/>
              </a:lnSpc>
              <a:buFont typeface="Arial"/>
              <a:buChar char="•"/>
            </a:pPr>
            <a:r>
              <a:rPr lang="en-US" sz="4811">
                <a:solidFill>
                  <a:srgbClr val="01070A"/>
                </a:solidFill>
                <a:latin typeface="Canva Sans Bold"/>
              </a:rPr>
              <a:t>Fewer Errors</a:t>
            </a:r>
          </a:p>
          <a:p>
            <a:pPr marL="1038883" lvl="1" indent="-519442" algn="ctr">
              <a:lnSpc>
                <a:spcPts val="6736"/>
              </a:lnSpc>
              <a:buFont typeface="Arial"/>
              <a:buChar char="•"/>
            </a:pPr>
            <a:r>
              <a:rPr lang="en-US" sz="4811">
                <a:solidFill>
                  <a:srgbClr val="01070A"/>
                </a:solidFill>
                <a:latin typeface="Canva Sans Bold"/>
              </a:rPr>
              <a:t>More Productivity</a:t>
            </a:r>
          </a:p>
          <a:p>
            <a:pPr marL="1038883" lvl="1" indent="-519442" algn="ctr">
              <a:lnSpc>
                <a:spcPts val="6736"/>
              </a:lnSpc>
              <a:buFont typeface="Arial"/>
              <a:buChar char="•"/>
            </a:pPr>
            <a:r>
              <a:rPr lang="en-US" sz="4811">
                <a:solidFill>
                  <a:srgbClr val="01070A"/>
                </a:solidFill>
                <a:latin typeface="Canva Sans Bold"/>
              </a:rPr>
              <a:t>Effective Use of Time</a:t>
            </a:r>
          </a:p>
          <a:p>
            <a:pPr marL="1038883" lvl="1" indent="-519442" algn="ctr">
              <a:lnSpc>
                <a:spcPts val="6736"/>
              </a:lnSpc>
              <a:buFont typeface="Arial"/>
              <a:buChar char="•"/>
            </a:pPr>
            <a:r>
              <a:rPr lang="en-US" sz="4811">
                <a:solidFill>
                  <a:srgbClr val="01070A"/>
                </a:solidFill>
                <a:latin typeface="Canva Sans Bold"/>
              </a:rPr>
              <a:t>Reduce Cost</a:t>
            </a:r>
          </a:p>
          <a:p>
            <a:pPr marL="1038883" lvl="1" indent="-519442" algn="ctr">
              <a:lnSpc>
                <a:spcPts val="6736"/>
              </a:lnSpc>
              <a:buFont typeface="Arial"/>
              <a:buChar char="•"/>
            </a:pPr>
            <a:r>
              <a:rPr lang="en-US" sz="4811">
                <a:solidFill>
                  <a:srgbClr val="01070A"/>
                </a:solidFill>
                <a:latin typeface="Canva Sans Bold"/>
              </a:rPr>
              <a:t>Advanced Security</a:t>
            </a:r>
          </a:p>
        </p:txBody>
      </p:sp>
      <p:grpSp>
        <p:nvGrpSpPr>
          <p:cNvPr id="9" name="Group 9"/>
          <p:cNvGrpSpPr/>
          <p:nvPr/>
        </p:nvGrpSpPr>
        <p:grpSpPr>
          <a:xfrm>
            <a:off x="4872278" y="1267428"/>
            <a:ext cx="5974617" cy="1124843"/>
            <a:chOff x="0" y="0"/>
            <a:chExt cx="1573562" cy="296255"/>
          </a:xfrm>
        </p:grpSpPr>
        <p:sp>
          <p:nvSpPr>
            <p:cNvPr id="10" name="Freeform 10"/>
            <p:cNvSpPr/>
            <p:nvPr/>
          </p:nvSpPr>
          <p:spPr>
            <a:xfrm>
              <a:off x="0" y="0"/>
              <a:ext cx="1573562" cy="296255"/>
            </a:xfrm>
            <a:custGeom>
              <a:avLst/>
              <a:gdLst/>
              <a:ahLst/>
              <a:cxnLst/>
              <a:rect l="l" t="t" r="r" b="b"/>
              <a:pathLst>
                <a:path w="1573562" h="296255">
                  <a:moveTo>
                    <a:pt x="66086" y="0"/>
                  </a:moveTo>
                  <a:lnTo>
                    <a:pt x="1507476" y="0"/>
                  </a:lnTo>
                  <a:cubicBezTo>
                    <a:pt x="1525003" y="0"/>
                    <a:pt x="1541812" y="6963"/>
                    <a:pt x="1554206" y="19356"/>
                  </a:cubicBezTo>
                  <a:cubicBezTo>
                    <a:pt x="1566599" y="31750"/>
                    <a:pt x="1573562" y="48559"/>
                    <a:pt x="1573562" y="66086"/>
                  </a:cubicBezTo>
                  <a:lnTo>
                    <a:pt x="1573562" y="230169"/>
                  </a:lnTo>
                  <a:cubicBezTo>
                    <a:pt x="1573562" y="247696"/>
                    <a:pt x="1566599" y="264505"/>
                    <a:pt x="1554206" y="276899"/>
                  </a:cubicBezTo>
                  <a:cubicBezTo>
                    <a:pt x="1541812" y="289292"/>
                    <a:pt x="1525003" y="296255"/>
                    <a:pt x="1507476" y="296255"/>
                  </a:cubicBezTo>
                  <a:lnTo>
                    <a:pt x="66086" y="296255"/>
                  </a:lnTo>
                  <a:cubicBezTo>
                    <a:pt x="48559" y="296255"/>
                    <a:pt x="31750" y="289292"/>
                    <a:pt x="19356" y="276899"/>
                  </a:cubicBezTo>
                  <a:cubicBezTo>
                    <a:pt x="6963" y="264505"/>
                    <a:pt x="0" y="247696"/>
                    <a:pt x="0" y="230169"/>
                  </a:cubicBezTo>
                  <a:lnTo>
                    <a:pt x="0" y="66086"/>
                  </a:lnTo>
                  <a:cubicBezTo>
                    <a:pt x="0" y="48559"/>
                    <a:pt x="6963" y="31750"/>
                    <a:pt x="19356" y="19356"/>
                  </a:cubicBezTo>
                  <a:cubicBezTo>
                    <a:pt x="31750" y="6963"/>
                    <a:pt x="48559" y="0"/>
                    <a:pt x="66086" y="0"/>
                  </a:cubicBezTo>
                  <a:close/>
                </a:path>
              </a:pathLst>
            </a:custGeom>
            <a:solidFill>
              <a:srgbClr val="52927F"/>
            </a:solidFill>
          </p:spPr>
          <p:txBody>
            <a:bodyPr/>
            <a:lstStyle/>
            <a:p>
              <a:endParaRPr lang="en-IN"/>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10"/>
                </a:lnSpc>
              </a:pPr>
              <a:endParaRPr/>
            </a:p>
          </p:txBody>
        </p:sp>
      </p:grpSp>
      <p:sp>
        <p:nvSpPr>
          <p:cNvPr id="12" name="TextBox 12"/>
          <p:cNvSpPr txBox="1"/>
          <p:nvPr/>
        </p:nvSpPr>
        <p:spPr>
          <a:xfrm>
            <a:off x="3552396" y="1305337"/>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Advantages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257300"/>
            <a:ext cx="12954000" cy="1470025"/>
          </a:xfrm>
        </p:spPr>
        <p:txBody>
          <a:bodyPr>
            <a:normAutofit/>
          </a:bodyPr>
          <a:lstStyle/>
          <a:p>
            <a:r>
              <a:rPr lang="en-US" sz="5400" b="1" dirty="0">
                <a:latin typeface="Nunito" pitchFamily="2" charset="0"/>
              </a:rPr>
              <a:t>PROJECT REQUIREMENTS</a:t>
            </a:r>
            <a:endParaRPr lang="en-IN" sz="5400" dirty="0"/>
          </a:p>
        </p:txBody>
      </p:sp>
      <p:sp>
        <p:nvSpPr>
          <p:cNvPr id="3" name="Subtitle 2"/>
          <p:cNvSpPr>
            <a:spLocks noGrp="1"/>
          </p:cNvSpPr>
          <p:nvPr>
            <p:ph type="subTitle" idx="1"/>
          </p:nvPr>
        </p:nvSpPr>
        <p:spPr>
          <a:xfrm>
            <a:off x="2514600" y="3086100"/>
            <a:ext cx="13563600" cy="5791200"/>
          </a:xfrm>
        </p:spPr>
        <p:txBody>
          <a:bodyPr>
            <a:normAutofit/>
          </a:bodyPr>
          <a:lstStyle/>
          <a:p>
            <a:pPr algn="l">
              <a:buFont typeface="Arial" panose="020B0604020202020204" pitchFamily="34" charset="0"/>
              <a:buChar char="•"/>
            </a:pPr>
            <a:r>
              <a:rPr lang="en-IN" b="1" u="sng" dirty="0">
                <a:solidFill>
                  <a:schemeClr val="tx1"/>
                </a:solidFill>
                <a:latin typeface="Nunito" pitchFamily="2" charset="0"/>
              </a:rPr>
              <a:t>Hardware Requirements</a:t>
            </a:r>
            <a:r>
              <a:rPr lang="en-IN" u="sng" dirty="0">
                <a:solidFill>
                  <a:schemeClr val="tx1"/>
                </a:solidFill>
                <a:latin typeface="Nunito" pitchFamily="2" charset="0"/>
              </a:rPr>
              <a:t>:</a:t>
            </a:r>
          </a:p>
          <a:p>
            <a:pPr algn="l"/>
            <a:r>
              <a:rPr lang="en-IN" dirty="0">
                <a:solidFill>
                  <a:schemeClr val="tx1"/>
                </a:solidFill>
                <a:latin typeface="Nunito" pitchFamily="2" charset="0"/>
              </a:rPr>
              <a:t>                                   Processor: intel – i3</a:t>
            </a:r>
          </a:p>
          <a:p>
            <a:pPr algn="l"/>
            <a:r>
              <a:rPr lang="en-IN" dirty="0">
                <a:solidFill>
                  <a:schemeClr val="tx1"/>
                </a:solidFill>
                <a:latin typeface="Nunito" pitchFamily="2" charset="0"/>
              </a:rPr>
              <a:t>                                   RAM: 2GB</a:t>
            </a:r>
          </a:p>
          <a:p>
            <a:pPr algn="l"/>
            <a:r>
              <a:rPr lang="en-IN" dirty="0">
                <a:solidFill>
                  <a:schemeClr val="tx1"/>
                </a:solidFill>
                <a:latin typeface="Nunito" pitchFamily="2" charset="0"/>
              </a:rPr>
              <a:t>                                   Hard disk: 256 GB</a:t>
            </a:r>
          </a:p>
          <a:p>
            <a:pPr algn="l">
              <a:buFont typeface="Arial" panose="020B0604020202020204" pitchFamily="34" charset="0"/>
              <a:buChar char="•"/>
            </a:pPr>
            <a:r>
              <a:rPr lang="en-IN" b="1" u="sng" dirty="0">
                <a:solidFill>
                  <a:schemeClr val="tx1"/>
                </a:solidFill>
                <a:latin typeface="Nunito" pitchFamily="2" charset="0"/>
              </a:rPr>
              <a:t>Software Requirements:</a:t>
            </a:r>
          </a:p>
          <a:p>
            <a:pPr algn="l"/>
            <a:r>
              <a:rPr lang="en-IN" dirty="0">
                <a:solidFill>
                  <a:schemeClr val="tx1"/>
                </a:solidFill>
                <a:latin typeface="Nunito" pitchFamily="2" charset="0"/>
              </a:rPr>
              <a:t>                                  OS: Windows/MAC/Linux</a:t>
            </a:r>
          </a:p>
          <a:p>
            <a:pPr algn="l"/>
            <a:r>
              <a:rPr lang="en-IN" dirty="0">
                <a:solidFill>
                  <a:schemeClr val="tx1"/>
                </a:solidFill>
                <a:latin typeface="Nunito" pitchFamily="2" charset="0"/>
              </a:rPr>
              <a:t>                                  JAVA: JDK Version(16,17,20)</a:t>
            </a:r>
          </a:p>
          <a:p>
            <a:pPr algn="l"/>
            <a:r>
              <a:rPr lang="en-IN" dirty="0">
                <a:solidFill>
                  <a:schemeClr val="tx1"/>
                </a:solidFill>
                <a:latin typeface="Nunito" pitchFamily="2" charset="0"/>
              </a:rPr>
              <a:t>                                  Database: MYSQL Workbench</a:t>
            </a:r>
          </a:p>
          <a:p>
            <a:pPr algn="l"/>
            <a:r>
              <a:rPr lang="en-IN" dirty="0">
                <a:solidFill>
                  <a:schemeClr val="tx1"/>
                </a:solidFill>
                <a:latin typeface="Nunito" pitchFamily="2" charset="0"/>
              </a:rPr>
              <a:t>                                  IDE: IntelliJ IDEA</a:t>
            </a:r>
            <a:endParaRPr lang="en-IN" dirty="0"/>
          </a:p>
        </p:txBody>
      </p:sp>
    </p:spTree>
    <p:extLst>
      <p:ext uri="{BB962C8B-B14F-4D97-AF65-F5344CB8AC3E}">
        <p14:creationId xmlns:p14="http://schemas.microsoft.com/office/powerpoint/2010/main" val="377263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571500"/>
            <a:ext cx="13106400" cy="1905000"/>
          </a:xfrm>
        </p:spPr>
        <p:txBody>
          <a:bodyPr>
            <a:normAutofit/>
          </a:bodyPr>
          <a:lstStyle/>
          <a:p>
            <a:r>
              <a:rPr lang="en-US" sz="6000" b="1" dirty="0"/>
              <a:t>PROJECT MODULES</a:t>
            </a:r>
            <a:endParaRPr lang="en-IN" sz="6000" b="1" dirty="0"/>
          </a:p>
        </p:txBody>
      </p:sp>
      <p:sp>
        <p:nvSpPr>
          <p:cNvPr id="5" name="Subtitle 4"/>
          <p:cNvSpPr>
            <a:spLocks noGrp="1"/>
          </p:cNvSpPr>
          <p:nvPr>
            <p:ph type="subTitle" idx="1"/>
          </p:nvPr>
        </p:nvSpPr>
        <p:spPr>
          <a:xfrm>
            <a:off x="5334000" y="3238500"/>
            <a:ext cx="6400800" cy="5257800"/>
          </a:xfrm>
        </p:spPr>
        <p:txBody>
          <a:bodyPr>
            <a:normAutofit/>
          </a:bodyPr>
          <a:lstStyle/>
          <a:p>
            <a:pPr algn="just">
              <a:buFont typeface="Wingdings" panose="05000000000000000000" pitchFamily="2" charset="2"/>
              <a:buChar char="q"/>
            </a:pPr>
            <a:r>
              <a:rPr lang="en-US" sz="3600" dirty="0">
                <a:solidFill>
                  <a:schemeClr val="tx1"/>
                </a:solidFill>
              </a:rPr>
              <a:t>Signup/Login pages</a:t>
            </a:r>
          </a:p>
          <a:p>
            <a:pPr algn="just">
              <a:buFont typeface="Wingdings" panose="05000000000000000000" pitchFamily="2" charset="2"/>
              <a:buChar char="q"/>
            </a:pPr>
            <a:r>
              <a:rPr lang="en-US" sz="3600" dirty="0">
                <a:solidFill>
                  <a:schemeClr val="tx1"/>
                </a:solidFill>
              </a:rPr>
              <a:t>Order Page</a:t>
            </a:r>
          </a:p>
          <a:p>
            <a:pPr algn="just">
              <a:buFont typeface="Wingdings" panose="05000000000000000000" pitchFamily="2" charset="2"/>
              <a:buChar char="q"/>
            </a:pPr>
            <a:r>
              <a:rPr lang="en-US" sz="3600" dirty="0">
                <a:solidFill>
                  <a:schemeClr val="tx1"/>
                </a:solidFill>
              </a:rPr>
              <a:t>Menu Page</a:t>
            </a:r>
          </a:p>
          <a:p>
            <a:pPr algn="just">
              <a:buFont typeface="Wingdings" panose="05000000000000000000" pitchFamily="2" charset="2"/>
              <a:buChar char="q"/>
            </a:pPr>
            <a:r>
              <a:rPr lang="en-US" sz="3600" dirty="0">
                <a:solidFill>
                  <a:schemeClr val="tx1"/>
                </a:solidFill>
              </a:rPr>
              <a:t>Billing</a:t>
            </a:r>
          </a:p>
          <a:p>
            <a:pPr algn="just">
              <a:buFont typeface="Wingdings" panose="05000000000000000000" pitchFamily="2" charset="2"/>
              <a:buChar char="q"/>
            </a:pPr>
            <a:r>
              <a:rPr lang="en-US" dirty="0">
                <a:solidFill>
                  <a:schemeClr val="tx1"/>
                </a:solidFill>
              </a:rPr>
              <a:t>Payment</a:t>
            </a:r>
          </a:p>
          <a:p>
            <a:endParaRPr lang="en-IN" dirty="0"/>
          </a:p>
        </p:txBody>
      </p:sp>
    </p:spTree>
    <p:extLst>
      <p:ext uri="{BB962C8B-B14F-4D97-AF65-F5344CB8AC3E}">
        <p14:creationId xmlns:p14="http://schemas.microsoft.com/office/powerpoint/2010/main" val="3053418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949</Words>
  <Application>Microsoft Office PowerPoint</Application>
  <PresentationFormat>Custom</PresentationFormat>
  <Paragraphs>85</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Bold</vt:lpstr>
      <vt:lpstr>Calibri</vt:lpstr>
      <vt:lpstr>Canva Sans Bold</vt:lpstr>
      <vt:lpstr>Carelia</vt:lpstr>
      <vt:lpstr>Dosis Bold</vt:lpstr>
      <vt:lpstr>Nunito</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PROJECT MODULES</vt:lpstr>
      <vt:lpstr>PowerPoint Presentation</vt:lpstr>
      <vt:lpstr>OUTPUT</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 of the Department Dr. G.S.N. MURTY, Ph. D. Professor Department of CSE Internship coordinator Mr. A. Hanumantha Rao, MTech Assistant Professor</dc:title>
  <dc:creator>AISHU</dc:creator>
  <cp:lastModifiedBy>anjani maredugu</cp:lastModifiedBy>
  <cp:revision>32</cp:revision>
  <dcterms:created xsi:type="dcterms:W3CDTF">2006-08-16T00:00:00Z</dcterms:created>
  <dcterms:modified xsi:type="dcterms:W3CDTF">2023-12-11T05:14:33Z</dcterms:modified>
  <dc:identifier>DAFxD7grsG4</dc:identifier>
</cp:coreProperties>
</file>